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Lst>
  <p:notesMasterIdLst>
    <p:notesMasterId r:id="rId26"/>
  </p:notesMasterIdLst>
  <p:handoutMasterIdLst>
    <p:handoutMasterId r:id="rId27"/>
  </p:handoutMasterIdLst>
  <p:sldIdLst>
    <p:sldId id="256" r:id="rId3"/>
    <p:sldId id="281" r:id="rId4"/>
    <p:sldId id="282" r:id="rId5"/>
    <p:sldId id="284" r:id="rId6"/>
    <p:sldId id="287" r:id="rId7"/>
    <p:sldId id="285" r:id="rId8"/>
    <p:sldId id="293" r:id="rId9"/>
    <p:sldId id="286" r:id="rId10"/>
    <p:sldId id="288" r:id="rId11"/>
    <p:sldId id="267" r:id="rId12"/>
    <p:sldId id="290" r:id="rId13"/>
    <p:sldId id="277" r:id="rId14"/>
    <p:sldId id="294" r:id="rId15"/>
    <p:sldId id="272" r:id="rId16"/>
    <p:sldId id="283" r:id="rId17"/>
    <p:sldId id="270" r:id="rId18"/>
    <p:sldId id="273" r:id="rId19"/>
    <p:sldId id="274" r:id="rId20"/>
    <p:sldId id="275" r:id="rId21"/>
    <p:sldId id="276" r:id="rId22"/>
    <p:sldId id="289" r:id="rId23"/>
    <p:sldId id="291" r:id="rId24"/>
    <p:sldId id="292" r:id="rId25"/>
  </p:sldIdLst>
  <p:sldSz cx="9144000" cy="6858000" type="screen4x3"/>
  <p:notesSz cx="7315200" cy="9601200"/>
  <p:embeddedFontLst>
    <p:embeddedFont>
      <p:font typeface="Eras Demi ITC" panose="020B0805030504020804" pitchFamily="34" charset="0"/>
      <p:regular r:id="rId28"/>
    </p:embeddedFont>
    <p:embeddedFont>
      <p:font typeface="Arial Narrow" panose="020B060602020203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Corbel" panose="020B0503020204020204" pitchFamily="34" charset="0"/>
      <p:regular r:id="rId37"/>
      <p:bold r:id="rId38"/>
      <p:italic r:id="rId39"/>
      <p:boldItalic r:id="rId40"/>
    </p:embeddedFont>
    <p:embeddedFont>
      <p:font typeface="Arial Black" panose="020B0A04020102020204" pitchFamily="34" charset="0"/>
      <p:bold r:id="rId41"/>
    </p:embeddedFont>
    <p:embeddedFont>
      <p:font typeface="Maiandra GD" panose="020E0502030308020204" pitchFamily="34" charset="0"/>
      <p:regular r:id="rId42"/>
      <p:bold r:id="rId43"/>
      <p:italic r:id="rId44"/>
    </p:embeddedFont>
    <p:embeddedFont>
      <p:font typeface="Aharoni" panose="02010803020104030203" pitchFamily="2" charset="-79"/>
      <p:bold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84" autoAdjust="0"/>
  </p:normalViewPr>
  <p:slideViewPr>
    <p:cSldViewPr>
      <p:cViewPr varScale="1">
        <p:scale>
          <a:sx n="60" d="100"/>
          <a:sy n="60"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904"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dirty="0" smtClean="0"/>
              <a:t>The Grace Of God – What Is It?</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r>
              <a:rPr lang="en-US" dirty="0" smtClean="0"/>
              <a:t>Steven J. Wallace</a:t>
            </a:r>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smtClean="0"/>
              <a:t>www.revelationandcreation.com</a:t>
            </a: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DE3C081-6B2D-4C9F-877B-55EB1C3A19D1}" type="slidenum">
              <a:rPr lang="en-US" smtClean="0"/>
              <a:t>‹#›</a:t>
            </a:fld>
            <a:endParaRPr lang="en-US"/>
          </a:p>
        </p:txBody>
      </p:sp>
    </p:spTree>
    <p:extLst>
      <p:ext uri="{BB962C8B-B14F-4D97-AF65-F5344CB8AC3E}">
        <p14:creationId xmlns:p14="http://schemas.microsoft.com/office/powerpoint/2010/main" val="533179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61F241B-2046-4B42-9955-71F8B6DB7FFC}" type="datetimeFigureOut">
              <a:rPr lang="en-US" smtClean="0"/>
              <a:t>10/9/2013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1717C1F-620A-4238-84B3-C63C8B206861}" type="slidenum">
              <a:rPr lang="en-US" smtClean="0"/>
              <a:t>‹#›</a:t>
            </a:fld>
            <a:endParaRPr lang="en-US"/>
          </a:p>
        </p:txBody>
      </p:sp>
    </p:spTree>
    <p:extLst>
      <p:ext uri="{BB962C8B-B14F-4D97-AF65-F5344CB8AC3E}">
        <p14:creationId xmlns:p14="http://schemas.microsoft.com/office/powerpoint/2010/main" val="14895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Calvinism teaches that Jesus died only for the elect</a:t>
            </a:r>
            <a:r>
              <a:rPr lang="en-US" baseline="0" dirty="0" smtClean="0"/>
              <a:t> and not all men. </a:t>
            </a:r>
            <a:endParaRPr lang="en-US" dirty="0" smtClean="0"/>
          </a:p>
          <a:p>
            <a:r>
              <a:rPr lang="en-US" dirty="0" smtClean="0"/>
              <a:t>Those who obtain the glory of the Lord are those</a:t>
            </a:r>
            <a:r>
              <a:rPr lang="en-US" baseline="0" dirty="0" smtClean="0"/>
              <a:t> who answer the call of the gospel. The gospel is “truth” and so when people believe the truth and obey it, then they are ready for the glory of the Lord.  God chose that people who be sanctified by the Spirit and believe the truth.  Those who answer the gospel call are such.</a:t>
            </a:r>
          </a:p>
          <a:p>
            <a:endParaRPr lang="en-US" baseline="0" dirty="0" smtClean="0"/>
          </a:p>
          <a:p>
            <a:pPr marL="0" lvl="1" defTabSz="966612">
              <a:defRPr/>
            </a:pPr>
            <a:r>
              <a:rPr lang="en-US" dirty="0"/>
              <a:t>Further, that some are elected does not mean they cannot fall away (1 Thess. 1:4, 3:1-5)</a:t>
            </a:r>
            <a:r>
              <a:rPr lang="en-US" sz="1300" dirty="0"/>
              <a:t>.</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7</a:t>
            </a:fld>
            <a:endParaRPr lang="en-US"/>
          </a:p>
        </p:txBody>
      </p:sp>
    </p:spTree>
    <p:extLst>
      <p:ext uri="{BB962C8B-B14F-4D97-AF65-F5344CB8AC3E}">
        <p14:creationId xmlns:p14="http://schemas.microsoft.com/office/powerpoint/2010/main" val="208800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a:t>What Christ wrought upon the cross is the means to save all men. It is up to them to come to Him or not. </a:t>
            </a:r>
          </a:p>
        </p:txBody>
      </p:sp>
      <p:sp>
        <p:nvSpPr>
          <p:cNvPr id="4" name="Slide Number Placeholder 3"/>
          <p:cNvSpPr>
            <a:spLocks noGrp="1"/>
          </p:cNvSpPr>
          <p:nvPr>
            <p:ph type="sldNum" sz="quarter" idx="10"/>
          </p:nvPr>
        </p:nvSpPr>
        <p:spPr/>
        <p:txBody>
          <a:bodyPr/>
          <a:lstStyle/>
          <a:p>
            <a:fld id="{51717C1F-620A-4238-84B3-C63C8B206861}" type="slidenum">
              <a:rPr lang="en-US" smtClean="0"/>
              <a:t>9</a:t>
            </a:fld>
            <a:endParaRPr lang="en-US"/>
          </a:p>
        </p:txBody>
      </p:sp>
    </p:spTree>
    <p:extLst>
      <p:ext uri="{BB962C8B-B14F-4D97-AF65-F5344CB8AC3E}">
        <p14:creationId xmlns:p14="http://schemas.microsoft.com/office/powerpoint/2010/main" val="9559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more of a generic answer.</a:t>
            </a:r>
            <a:r>
              <a:rPr lang="en-US" baseline="0" dirty="0" smtClean="0"/>
              <a:t> We will look at a more specific answer in a moment.</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10</a:t>
            </a:fld>
            <a:endParaRPr lang="en-US"/>
          </a:p>
        </p:txBody>
      </p:sp>
    </p:spTree>
    <p:extLst>
      <p:ext uri="{BB962C8B-B14F-4D97-AF65-F5344CB8AC3E}">
        <p14:creationId xmlns:p14="http://schemas.microsoft.com/office/powerpoint/2010/main" val="1553862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buAutoNum type="arabicPeriod"/>
            </a:pPr>
            <a:r>
              <a:rPr lang="en-US" baseline="0" dirty="0" smtClean="0"/>
              <a:t>The grace of God does not remove suffering from the Christian (see 5:10). Those who allow tribulation to separate us from the love of God are not keeping their eyes focused on where Grace leads. The grace of God calls us to eternal glory. But it is the world that heaps upon us suffering (5:9; Jn. 16:33). So grace sees us through suffering and makes us yet better (5:10).</a:t>
            </a:r>
          </a:p>
          <a:p>
            <a:r>
              <a:rPr lang="en-US" baseline="0" dirty="0" smtClean="0"/>
              <a:t>2. There is something called the true grace of God. This implies there is a false grace which people have crafted. The true grace of God is something in which we stand.  So what is it?</a:t>
            </a:r>
          </a:p>
        </p:txBody>
      </p:sp>
      <p:sp>
        <p:nvSpPr>
          <p:cNvPr id="4" name="Slide Number Placeholder 3"/>
          <p:cNvSpPr>
            <a:spLocks noGrp="1"/>
          </p:cNvSpPr>
          <p:nvPr>
            <p:ph type="sldNum" sz="quarter" idx="10"/>
          </p:nvPr>
        </p:nvSpPr>
        <p:spPr/>
        <p:txBody>
          <a:bodyPr/>
          <a:lstStyle/>
          <a:p>
            <a:fld id="{51717C1F-620A-4238-84B3-C63C8B206861}" type="slidenum">
              <a:rPr lang="en-US" smtClean="0"/>
              <a:t>11</a:t>
            </a:fld>
            <a:endParaRPr lang="en-US"/>
          </a:p>
        </p:txBody>
      </p:sp>
    </p:spTree>
    <p:extLst>
      <p:ext uri="{BB962C8B-B14F-4D97-AF65-F5344CB8AC3E}">
        <p14:creationId xmlns:p14="http://schemas.microsoft.com/office/powerpoint/2010/main" val="138827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Grace of God is what it is found in. The answer: The Gospel… So asking what is the grace of God and where is</a:t>
            </a:r>
            <a:r>
              <a:rPr lang="en-US" baseline="0" dirty="0" smtClean="0"/>
              <a:t> it found is essentially the same answer. </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12</a:t>
            </a:fld>
            <a:endParaRPr lang="en-US"/>
          </a:p>
        </p:txBody>
      </p:sp>
    </p:spTree>
    <p:extLst>
      <p:ext uri="{BB962C8B-B14F-4D97-AF65-F5344CB8AC3E}">
        <p14:creationId xmlns:p14="http://schemas.microsoft.com/office/powerpoint/2010/main" val="81337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“word of His</a:t>
            </a:r>
            <a:r>
              <a:rPr lang="en-US" baseline="0" dirty="0" smtClean="0"/>
              <a:t> grace” (Acts 14:3; 20:32). </a:t>
            </a:r>
          </a:p>
          <a:p>
            <a:r>
              <a:rPr lang="en-US" baseline="0" dirty="0" smtClean="0"/>
              <a:t>Gal. 1:6, Note, we are called into grace. To receive the benefits of grace, we must follow the true gospel or we become accursed. </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14</a:t>
            </a:fld>
            <a:endParaRPr lang="en-US"/>
          </a:p>
        </p:txBody>
      </p:sp>
    </p:spTree>
    <p:extLst>
      <p:ext uri="{BB962C8B-B14F-4D97-AF65-F5344CB8AC3E}">
        <p14:creationId xmlns:p14="http://schemas.microsoft.com/office/powerpoint/2010/main" val="307810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t>
            </a:r>
            <a:r>
              <a:rPr lang="en-US" baseline="0" dirty="0" smtClean="0"/>
              <a:t> believed through, see: </a:t>
            </a:r>
            <a:r>
              <a:rPr lang="en-US" sz="1300" dirty="0"/>
              <a:t>Rom. 10:17; Eph. 1:13</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15</a:t>
            </a:fld>
            <a:endParaRPr lang="en-US"/>
          </a:p>
        </p:txBody>
      </p:sp>
    </p:spTree>
    <p:extLst>
      <p:ext uri="{BB962C8B-B14F-4D97-AF65-F5344CB8AC3E}">
        <p14:creationId xmlns:p14="http://schemas.microsoft.com/office/powerpoint/2010/main" val="307810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things are brought to light</a:t>
            </a:r>
            <a:r>
              <a:rPr lang="en-US" baseline="0" dirty="0" smtClean="0"/>
              <a:t> through the gospel! The grace of Jesus Christ is also brought through the gospel.</a:t>
            </a:r>
            <a:endParaRPr lang="en-US" dirty="0"/>
          </a:p>
        </p:txBody>
      </p:sp>
      <p:sp>
        <p:nvSpPr>
          <p:cNvPr id="4" name="Slide Number Placeholder 3"/>
          <p:cNvSpPr>
            <a:spLocks noGrp="1"/>
          </p:cNvSpPr>
          <p:nvPr>
            <p:ph type="sldNum" sz="quarter" idx="10"/>
          </p:nvPr>
        </p:nvSpPr>
        <p:spPr/>
        <p:txBody>
          <a:bodyPr/>
          <a:lstStyle/>
          <a:p>
            <a:fld id="{51717C1F-620A-4238-84B3-C63C8B206861}" type="slidenum">
              <a:rPr lang="en-US" smtClean="0"/>
              <a:t>16</a:t>
            </a:fld>
            <a:endParaRPr lang="en-US"/>
          </a:p>
        </p:txBody>
      </p:sp>
    </p:spTree>
    <p:extLst>
      <p:ext uri="{BB962C8B-B14F-4D97-AF65-F5344CB8AC3E}">
        <p14:creationId xmlns:p14="http://schemas.microsoft.com/office/powerpoint/2010/main" val="59497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normAutofit/>
          </a:bodyPr>
          <a:lstStyle>
            <a:lvl1pPr>
              <a:spcBef>
                <a:spcPts val="0"/>
              </a:spcBef>
              <a:defRPr sz="2800"/>
            </a:lvl1pPr>
            <a:lvl2pPr>
              <a:spcBef>
                <a:spcPts val="0"/>
              </a:spcBef>
              <a:defRPr sz="2800"/>
            </a:lvl2pPr>
            <a:lvl3pPr>
              <a:spcBef>
                <a:spcPts val="0"/>
              </a:spcBef>
              <a:defRPr sz="2800"/>
            </a:lvl3pPr>
            <a:lvl4pPr>
              <a:spcBef>
                <a:spcPts val="0"/>
              </a:spcBef>
              <a:defRPr sz="2800"/>
            </a:lvl4pPr>
            <a:lvl5pPr>
              <a:spcBef>
                <a:spcPts val="0"/>
              </a:spcBef>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218C116B-CAFD-45FA-9F70-35C888DB37EE}"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76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85800" y="2209800"/>
            <a:ext cx="3733800" cy="3505200"/>
          </a:xfrm>
        </p:spPr>
        <p:txBody>
          <a:bodyPr>
            <a:normAutofit/>
          </a:bodyPr>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76800" y="1600199"/>
            <a:ext cx="3733800" cy="574675"/>
          </a:xfrm>
        </p:spPr>
        <p:txBody>
          <a:bodyPr anchor="b">
            <a:normAutofit/>
          </a:bodyPr>
          <a:lstStyle>
            <a:lvl1pPr marL="0" indent="0">
              <a:spcBef>
                <a:spcPts val="0"/>
              </a:spcBef>
              <a:buNone/>
              <a:defRPr sz="24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18C116B-CAFD-45FA-9F70-35C888DB37EE}" type="datetimeFigureOut">
              <a:rPr lang="en-US" smtClean="0"/>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8C116B-CAFD-45FA-9F70-35C888DB37EE}" type="datetimeFigureOut">
              <a:rPr lang="en-US" smtClean="0"/>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8C116B-CAFD-45FA-9F70-35C888DB37EE}" type="datetimeFigureOut">
              <a:rPr lang="en-US" smtClean="0"/>
              <a:t>10/9/2013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8C116B-CAFD-45FA-9F70-35C888DB37EE}"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8C116B-CAFD-45FA-9F70-35C888DB37EE}" type="datetimeFigureOut">
              <a:rPr lang="en-US" smtClean="0"/>
              <a:t>10/9/2013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C116B-CAFD-45FA-9F70-35C888DB37EE}" type="datetimeFigureOut">
              <a:rPr lang="en-US" smtClean="0"/>
              <a:t>10/9/2013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C116B-CAFD-45FA-9F70-35C888DB37EE}" type="datetimeFigureOut">
              <a:rPr lang="en-US" smtClean="0"/>
              <a:t>10/9/2013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116B-CAFD-45FA-9F70-35C888DB37EE}" type="datetimeFigureOut">
              <a:rPr lang="en-US" smtClean="0"/>
              <a:t>10/9/2013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F248B-9E2D-4083-BACD-244B38D202F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218C116B-CAFD-45FA-9F70-35C888DB37EE}" type="datetimeFigureOut">
              <a:rPr lang="en-US" smtClean="0"/>
              <a:t>10/9/2013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9D7F248B-9E2D-4083-BACD-244B38D202F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kern="1200">
          <a:solidFill>
            <a:srgbClr val="FFCC00"/>
          </a:solidFill>
          <a:effectLst>
            <a:outerShdw blurRad="50800" dist="38100" dir="2700000" algn="tl" rotWithShape="0">
              <a:prstClr val="black">
                <a:alpha val="40000"/>
              </a:prstClr>
            </a:outerShdw>
          </a:effectLst>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18C116B-CAFD-45FA-9F70-35C888DB37EE}" type="datetimeFigureOut">
              <a:rPr lang="en-US" smtClean="0"/>
              <a:t>10/9/2013</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D7F248B-9E2D-4083-BACD-244B38D202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1pPr>
      <a:lvl2pPr marL="742950" indent="-28575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Clr>
          <a:schemeClr val="tx2"/>
        </a:buClr>
        <a:buFont typeface="Arial" pitchFamily="34" charset="0"/>
        <a:buChar char="•"/>
        <a:defRPr sz="24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0213931">
            <a:off x="685800" y="2075435"/>
            <a:ext cx="7772400" cy="1470025"/>
          </a:xfrm>
        </p:spPr>
        <p:txBody>
          <a:bodyPr>
            <a:prstTxWarp prst="textPlain">
              <a:avLst/>
            </a:prstTxWarp>
          </a:bodyPr>
          <a:lstStyle/>
          <a:p>
            <a:r>
              <a:rPr lang="en-US" dirty="0" smtClean="0">
                <a:latin typeface="Eras Demi ITC" pitchFamily="34" charset="0"/>
              </a:rPr>
              <a:t>“The Grace Of God”</a:t>
            </a:r>
            <a:endParaRPr lang="en-US" dirty="0">
              <a:latin typeface="Eras Demi ITC" pitchFamily="34" charset="0"/>
            </a:endParaRPr>
          </a:p>
        </p:txBody>
      </p:sp>
      <p:sp>
        <p:nvSpPr>
          <p:cNvPr id="4" name="TextBox 3"/>
          <p:cNvSpPr txBox="1"/>
          <p:nvPr/>
        </p:nvSpPr>
        <p:spPr>
          <a:xfrm>
            <a:off x="0" y="0"/>
            <a:ext cx="9144000" cy="461665"/>
          </a:xfrm>
          <a:prstGeom prst="rect">
            <a:avLst/>
          </a:prstGeom>
          <a:noFill/>
        </p:spPr>
        <p:txBody>
          <a:bodyPr wrap="square" rtlCol="0">
            <a:spAutoFit/>
          </a:bodyPr>
          <a:lstStyle/>
          <a:p>
            <a:pPr algn="ctr"/>
            <a:r>
              <a:rPr lang="en-US" sz="2400" i="1" spc="300" smtClean="0">
                <a:solidFill>
                  <a:schemeClr val="bg2"/>
                </a:solidFill>
              </a:rPr>
              <a:t>True Grace 1</a:t>
            </a:r>
            <a:endParaRPr lang="en-US" sz="2400" i="1" spc="300" dirty="0">
              <a:solidFill>
                <a:schemeClr val="bg2"/>
              </a:solidFill>
            </a:endParaRPr>
          </a:p>
        </p:txBody>
      </p:sp>
      <p:sp>
        <p:nvSpPr>
          <p:cNvPr id="5" name="TextBox 4"/>
          <p:cNvSpPr txBox="1"/>
          <p:nvPr/>
        </p:nvSpPr>
        <p:spPr>
          <a:xfrm>
            <a:off x="5409580" y="6477000"/>
            <a:ext cx="3734420" cy="369332"/>
          </a:xfrm>
          <a:prstGeom prst="rect">
            <a:avLst/>
          </a:prstGeom>
          <a:noFill/>
        </p:spPr>
        <p:txBody>
          <a:bodyPr wrap="none" rtlCol="0">
            <a:spAutoFit/>
          </a:bodyPr>
          <a:lstStyle/>
          <a:p>
            <a:r>
              <a:rPr lang="en-US" i="1" dirty="0">
                <a:solidFill>
                  <a:prstClr val="black"/>
                </a:solidFill>
              </a:rPr>
              <a:t>All verses are from </a:t>
            </a:r>
            <a:r>
              <a:rPr lang="en-US" i="1" dirty="0" err="1">
                <a:solidFill>
                  <a:prstClr val="black"/>
                </a:solidFill>
              </a:rPr>
              <a:t>NKJV</a:t>
            </a:r>
            <a:r>
              <a:rPr lang="en-US" i="1" dirty="0">
                <a:solidFill>
                  <a:prstClr val="black"/>
                </a:solidFill>
              </a:rPr>
              <a:t> unless noted.</a:t>
            </a:r>
          </a:p>
        </p:txBody>
      </p:sp>
      <p:sp>
        <p:nvSpPr>
          <p:cNvPr id="6" name="TextBox 5"/>
          <p:cNvSpPr txBox="1"/>
          <p:nvPr/>
        </p:nvSpPr>
        <p:spPr>
          <a:xfrm>
            <a:off x="4114800" y="4419600"/>
            <a:ext cx="5186676" cy="1200329"/>
          </a:xfrm>
          <a:prstGeom prst="rect">
            <a:avLst/>
          </a:prstGeom>
          <a:noFill/>
        </p:spPr>
        <p:txBody>
          <a:bodyPr wrap="none" rtlCol="0">
            <a:spAutoFit/>
          </a:bodyPr>
          <a:lstStyle/>
          <a:p>
            <a:r>
              <a:rPr lang="en-US" sz="3600" dirty="0" smtClean="0">
                <a:solidFill>
                  <a:prstClr val="white"/>
                </a:solidFill>
                <a:effectLst>
                  <a:glow rad="63500">
                    <a:srgbClr val="9BBB59">
                      <a:satMod val="175000"/>
                      <a:alpha val="40000"/>
                    </a:srgbClr>
                  </a:glow>
                </a:effectLst>
              </a:rPr>
              <a:t>What Is The Grace of God?</a:t>
            </a:r>
          </a:p>
          <a:p>
            <a:r>
              <a:rPr lang="en-US" sz="3600" dirty="0" smtClean="0">
                <a:solidFill>
                  <a:prstClr val="white"/>
                </a:solidFill>
                <a:effectLst>
                  <a:glow rad="63500">
                    <a:srgbClr val="9BBB59">
                      <a:satMod val="175000"/>
                      <a:alpha val="40000"/>
                    </a:srgbClr>
                  </a:glow>
                </a:effectLst>
              </a:rPr>
              <a:t>Where Is Grace Found?</a:t>
            </a:r>
          </a:p>
        </p:txBody>
      </p:sp>
    </p:spTree>
    <p:extLst>
      <p:ext uri="{BB962C8B-B14F-4D97-AF65-F5344CB8AC3E}">
        <p14:creationId xmlns:p14="http://schemas.microsoft.com/office/powerpoint/2010/main" val="22569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prstTxWarp prst="textPlai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is The </a:t>
            </a:r>
            <a:r>
              <a:rPr lang="en-US"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r>
              <a:rPr lang="en-US"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race of God?</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sz="quarter" idx="13"/>
          </p:nvPr>
        </p:nvSpPr>
        <p:spPr/>
        <p:txBody>
          <a:bodyPr>
            <a:noAutofit/>
          </a:bodyPr>
          <a:lstStyle/>
          <a:p>
            <a:r>
              <a:rPr lang="en-US" dirty="0" smtClean="0">
                <a:latin typeface="Arial Black" pitchFamily="34" charset="0"/>
              </a:rPr>
              <a:t>GRACE—</a:t>
            </a:r>
            <a:r>
              <a:rPr lang="en-US" i="1" dirty="0" smtClean="0">
                <a:latin typeface="+mj-lt"/>
              </a:rPr>
              <a:t>What?</a:t>
            </a:r>
          </a:p>
          <a:p>
            <a:pPr lvl="1"/>
            <a:r>
              <a:rPr lang="en-US" dirty="0" smtClean="0"/>
              <a:t>Unmerited favor from God, undeserved kindness</a:t>
            </a:r>
          </a:p>
          <a:p>
            <a:pPr lvl="1"/>
            <a:r>
              <a:rPr lang="en-US" dirty="0" smtClean="0"/>
              <a:t>Good-will</a:t>
            </a:r>
          </a:p>
          <a:p>
            <a:pPr lvl="1"/>
            <a:r>
              <a:rPr lang="en-US" dirty="0" smtClean="0"/>
              <a:t>Mercy</a:t>
            </a:r>
          </a:p>
          <a:p>
            <a:r>
              <a:rPr lang="en-US" dirty="0" smtClean="0">
                <a:latin typeface="Arial Black" pitchFamily="34" charset="0"/>
              </a:rPr>
              <a:t>OF GOD—</a:t>
            </a:r>
            <a:r>
              <a:rPr lang="en-US" i="1" dirty="0" smtClean="0">
                <a:latin typeface="+mj-lt"/>
              </a:rPr>
              <a:t>From?</a:t>
            </a:r>
          </a:p>
          <a:p>
            <a:pPr lvl="1"/>
            <a:r>
              <a:rPr lang="en-US" dirty="0" smtClean="0"/>
              <a:t>The Father (Rom. 1:7)</a:t>
            </a:r>
          </a:p>
          <a:p>
            <a:pPr lvl="1"/>
            <a:r>
              <a:rPr lang="en-US" dirty="0" smtClean="0"/>
              <a:t>The Son (Rom. 16:20)</a:t>
            </a:r>
          </a:p>
          <a:p>
            <a:pPr lvl="1"/>
            <a:r>
              <a:rPr lang="en-US" dirty="0" smtClean="0"/>
              <a:t>The Holy Spirit (Heb. 10:29)</a:t>
            </a:r>
          </a:p>
        </p:txBody>
      </p:sp>
    </p:spTree>
    <p:extLst>
      <p:ext uri="{BB962C8B-B14F-4D97-AF65-F5344CB8AC3E}">
        <p14:creationId xmlns:p14="http://schemas.microsoft.com/office/powerpoint/2010/main" val="41952917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Want To Know About The True Grace of God</a:t>
            </a:r>
            <a:endParaRPr lang="en-US" b="1" dirty="0"/>
          </a:p>
        </p:txBody>
      </p:sp>
      <p:sp>
        <p:nvSpPr>
          <p:cNvPr id="3" name="Content Placeholder 2"/>
          <p:cNvSpPr>
            <a:spLocks noGrp="1"/>
          </p:cNvSpPr>
          <p:nvPr>
            <p:ph sz="quarter" idx="13"/>
          </p:nvPr>
        </p:nvSpPr>
        <p:spPr>
          <a:xfrm>
            <a:off x="609600" y="1600200"/>
            <a:ext cx="7924800" cy="4114800"/>
          </a:xfrm>
        </p:spPr>
        <p:txBody>
          <a:bodyPr>
            <a:normAutofit/>
          </a:bodyPr>
          <a:lstStyle/>
          <a:p>
            <a:pPr marL="0" indent="0" algn="ctr">
              <a:buNone/>
            </a:pPr>
            <a:r>
              <a:rPr lang="en-US" sz="4000" dirty="0">
                <a:solidFill>
                  <a:srgbClr val="FFC000"/>
                </a:solidFill>
                <a:latin typeface="Maiandra GD" pitchFamily="34" charset="0"/>
                <a:cs typeface="Aharoni" pitchFamily="2" charset="-79"/>
              </a:rPr>
              <a:t>“By Silvanus, our faithful brother as I consider him, I have written to you briefly, exhorting and testifying that this is the </a:t>
            </a:r>
            <a:r>
              <a:rPr lang="en-US" sz="4000" dirty="0">
                <a:latin typeface="Maiandra GD" pitchFamily="34" charset="0"/>
                <a:cs typeface="Aharoni" pitchFamily="2" charset="-79"/>
              </a:rPr>
              <a:t>true grace of God </a:t>
            </a:r>
            <a:r>
              <a:rPr lang="en-US" sz="4000" dirty="0">
                <a:solidFill>
                  <a:srgbClr val="FFC000"/>
                </a:solidFill>
                <a:latin typeface="Maiandra GD" pitchFamily="34" charset="0"/>
                <a:cs typeface="Aharoni" pitchFamily="2" charset="-79"/>
              </a:rPr>
              <a:t>in which </a:t>
            </a:r>
            <a:r>
              <a:rPr lang="en-US" sz="4000" dirty="0" smtClean="0">
                <a:solidFill>
                  <a:srgbClr val="FFC000"/>
                </a:solidFill>
                <a:latin typeface="Maiandra GD" pitchFamily="34" charset="0"/>
                <a:cs typeface="Aharoni" pitchFamily="2" charset="-79"/>
              </a:rPr>
              <a:t>you stand” </a:t>
            </a:r>
            <a:br>
              <a:rPr lang="en-US" sz="4000" dirty="0" smtClean="0">
                <a:solidFill>
                  <a:srgbClr val="FFC000"/>
                </a:solidFill>
                <a:latin typeface="Maiandra GD" pitchFamily="34" charset="0"/>
                <a:cs typeface="Aharoni" pitchFamily="2" charset="-79"/>
              </a:rPr>
            </a:br>
            <a:r>
              <a:rPr lang="en-US" sz="4000" dirty="0" smtClean="0">
                <a:solidFill>
                  <a:srgbClr val="FFC000"/>
                </a:solidFill>
                <a:latin typeface="Maiandra GD" pitchFamily="34" charset="0"/>
                <a:cs typeface="Aharoni" pitchFamily="2" charset="-79"/>
              </a:rPr>
              <a:t>(1 Pet. 5:12)</a:t>
            </a:r>
            <a:endParaRPr lang="en-US" sz="4000" dirty="0">
              <a:solidFill>
                <a:srgbClr val="FFC000"/>
              </a:solidFill>
              <a:latin typeface="Maiandra GD" pitchFamily="34" charset="0"/>
              <a:cs typeface="Aharoni" pitchFamily="2" charset="-79"/>
            </a:endParaRPr>
          </a:p>
        </p:txBody>
      </p:sp>
    </p:spTree>
    <p:extLst>
      <p:ext uri="{BB962C8B-B14F-4D97-AF65-F5344CB8AC3E}">
        <p14:creationId xmlns:p14="http://schemas.microsoft.com/office/powerpoint/2010/main" val="42259625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7885113" cy="1362075"/>
          </a:xfrm>
        </p:spPr>
        <p:txBody>
          <a:bodyPr/>
          <a:lstStyle/>
          <a:p>
            <a:r>
              <a:rPr lang="en-US" sz="4400" dirty="0" smtClean="0">
                <a:latin typeface="Arial Black" pitchFamily="34" charset="0"/>
              </a:rPr>
              <a:t>Where Is The Grace of God Found?</a:t>
            </a:r>
            <a:endParaRPr lang="en-US" sz="4400" dirty="0">
              <a:latin typeface="Arial Black" pitchFamily="34" charset="0"/>
            </a:endParaRPr>
          </a:p>
        </p:txBody>
      </p:sp>
    </p:spTree>
    <p:extLst>
      <p:ext uri="{BB962C8B-B14F-4D97-AF65-F5344CB8AC3E}">
        <p14:creationId xmlns:p14="http://schemas.microsoft.com/office/powerpoint/2010/main" val="22195319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7885113" cy="1362075"/>
          </a:xfrm>
        </p:spPr>
        <p:txBody>
          <a:bodyPr/>
          <a:lstStyle/>
          <a:p>
            <a:pPr algn="ctr"/>
            <a:r>
              <a:rPr lang="en-US" sz="6600" b="1" cap="none"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THE GOSPEL!</a:t>
            </a:r>
            <a:endParaRPr lang="en-US" sz="6600" b="1" cap="none"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endParaRPr>
          </a:p>
        </p:txBody>
      </p:sp>
    </p:spTree>
    <p:extLst>
      <p:ext uri="{BB962C8B-B14F-4D97-AF65-F5344CB8AC3E}">
        <p14:creationId xmlns:p14="http://schemas.microsoft.com/office/powerpoint/2010/main" val="58764417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&amp; Gospel Connection</a:t>
            </a:r>
            <a:endParaRPr lang="en-US" dirty="0"/>
          </a:p>
        </p:txBody>
      </p:sp>
      <p:sp>
        <p:nvSpPr>
          <p:cNvPr id="3" name="Content Placeholder 2"/>
          <p:cNvSpPr>
            <a:spLocks noGrp="1"/>
          </p:cNvSpPr>
          <p:nvPr>
            <p:ph idx="1"/>
          </p:nvPr>
        </p:nvSpPr>
        <p:spPr>
          <a:xfrm>
            <a:off x="457200" y="1600200"/>
            <a:ext cx="8229600" cy="5105400"/>
          </a:xfrm>
          <a:solidFill>
            <a:schemeClr val="dk1">
              <a:alpha val="78000"/>
            </a:schemeClr>
          </a:solidFill>
        </p:spPr>
        <p:style>
          <a:lnRef idx="3">
            <a:schemeClr val="lt1"/>
          </a:lnRef>
          <a:fillRef idx="1">
            <a:schemeClr val="dk1"/>
          </a:fillRef>
          <a:effectRef idx="1">
            <a:schemeClr val="dk1"/>
          </a:effectRef>
          <a:fontRef idx="minor">
            <a:schemeClr val="lt1"/>
          </a:fontRef>
        </p:style>
        <p:txBody>
          <a:bodyPr>
            <a:noAutofit/>
          </a:bodyPr>
          <a:lstStyle/>
          <a:p>
            <a:r>
              <a:rPr lang="en-US" sz="3300" b="1" dirty="0" smtClean="0">
                <a:solidFill>
                  <a:schemeClr val="accent6"/>
                </a:solidFill>
              </a:rPr>
              <a:t>Acts 20:24</a:t>
            </a:r>
            <a:r>
              <a:rPr lang="en-US" sz="3300" dirty="0" smtClean="0"/>
              <a:t>, “But </a:t>
            </a:r>
            <a:r>
              <a:rPr lang="en-US" sz="3300" dirty="0"/>
              <a:t>none of these things move me; nor do I count my life dear to myself, so that I may finish my race with joy, and the ministry which I received from the Lord Jesus, to testify to the gospel of the grace of God</a:t>
            </a:r>
            <a:r>
              <a:rPr lang="en-US" sz="3300" dirty="0" smtClean="0"/>
              <a:t>.”</a:t>
            </a:r>
            <a:endParaRPr lang="en-US" sz="3300" dirty="0"/>
          </a:p>
          <a:p>
            <a:r>
              <a:rPr lang="en-US" sz="3300" b="1" dirty="0" smtClean="0">
                <a:solidFill>
                  <a:schemeClr val="accent6"/>
                </a:solidFill>
              </a:rPr>
              <a:t>Galatians 1:6</a:t>
            </a:r>
            <a:r>
              <a:rPr lang="en-US" sz="3300" dirty="0" smtClean="0"/>
              <a:t>, “I </a:t>
            </a:r>
            <a:r>
              <a:rPr lang="en-US" sz="3300" dirty="0"/>
              <a:t>marvel that you are turning away so soon from Him who called you in the grace of Christ, to a different </a:t>
            </a:r>
            <a:r>
              <a:rPr lang="en-US" sz="3300" dirty="0" smtClean="0"/>
              <a:t>gospel”</a:t>
            </a:r>
            <a:endParaRPr lang="en-US" sz="3300" dirty="0"/>
          </a:p>
        </p:txBody>
      </p:sp>
    </p:spTree>
    <p:extLst>
      <p:ext uri="{BB962C8B-B14F-4D97-AF65-F5344CB8AC3E}">
        <p14:creationId xmlns:p14="http://schemas.microsoft.com/office/powerpoint/2010/main" val="399864599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 &amp; Gospel Connection</a:t>
            </a:r>
            <a:endParaRPr lang="en-US" dirty="0"/>
          </a:p>
        </p:txBody>
      </p:sp>
      <p:sp>
        <p:nvSpPr>
          <p:cNvPr id="5" name="Text Placeholder 4"/>
          <p:cNvSpPr>
            <a:spLocks noGrp="1"/>
          </p:cNvSpPr>
          <p:nvPr>
            <p:ph type="body" idx="1"/>
          </p:nvPr>
        </p:nvSpPr>
        <p:spPr/>
        <p:txBody>
          <a:bodyPr>
            <a:noAutofit/>
          </a:bodyPr>
          <a:lstStyle/>
          <a:p>
            <a:r>
              <a:rPr lang="en-US" sz="4000" dirty="0" smtClean="0"/>
              <a:t>Grace</a:t>
            </a:r>
            <a:endParaRPr lang="en-US" sz="4000" dirty="0"/>
          </a:p>
        </p:txBody>
      </p:sp>
      <p:sp>
        <p:nvSpPr>
          <p:cNvPr id="3" name="Content Placeholder 2"/>
          <p:cNvSpPr>
            <a:spLocks noGrp="1"/>
          </p:cNvSpPr>
          <p:nvPr>
            <p:ph sz="half" idx="2"/>
          </p:nvPr>
        </p:nvSpPr>
        <p:spPr>
          <a:xfrm>
            <a:off x="457200" y="2174875"/>
            <a:ext cx="4040188" cy="3616325"/>
          </a:xfrm>
        </p:spPr>
        <p:style>
          <a:lnRef idx="2">
            <a:schemeClr val="accent4"/>
          </a:lnRef>
          <a:fillRef idx="1">
            <a:schemeClr val="lt1"/>
          </a:fillRef>
          <a:effectRef idx="0">
            <a:schemeClr val="accent4"/>
          </a:effectRef>
          <a:fontRef idx="minor">
            <a:schemeClr val="dk1"/>
          </a:fontRef>
        </p:style>
        <p:txBody>
          <a:bodyPr>
            <a:normAutofit/>
          </a:bodyPr>
          <a:lstStyle/>
          <a:p>
            <a:r>
              <a:rPr lang="en-US" sz="3200" dirty="0" smtClean="0"/>
              <a:t>Teaching </a:t>
            </a:r>
            <a:br>
              <a:rPr lang="en-US" sz="3200" dirty="0" smtClean="0"/>
            </a:br>
            <a:r>
              <a:rPr lang="en-US" sz="3200" dirty="0" smtClean="0"/>
              <a:t>(Titus 2:11, 12)</a:t>
            </a:r>
          </a:p>
          <a:p>
            <a:r>
              <a:rPr lang="en-US" sz="3200" dirty="0" smtClean="0"/>
              <a:t>Saved by (Eph. 2:5)</a:t>
            </a:r>
          </a:p>
          <a:p>
            <a:r>
              <a:rPr lang="en-US" sz="3200" dirty="0" smtClean="0"/>
              <a:t>Believed through (Acts 18:27)</a:t>
            </a:r>
          </a:p>
          <a:p>
            <a:r>
              <a:rPr lang="en-US" sz="3200" dirty="0" smtClean="0"/>
              <a:t>Called (2 Tim. 1:9)</a:t>
            </a:r>
            <a:endParaRPr lang="en-US" sz="3200" dirty="0"/>
          </a:p>
        </p:txBody>
      </p:sp>
      <p:sp>
        <p:nvSpPr>
          <p:cNvPr id="6" name="Text Placeholder 5"/>
          <p:cNvSpPr>
            <a:spLocks noGrp="1"/>
          </p:cNvSpPr>
          <p:nvPr>
            <p:ph type="body" sz="quarter" idx="3"/>
          </p:nvPr>
        </p:nvSpPr>
        <p:spPr/>
        <p:txBody>
          <a:bodyPr>
            <a:normAutofit fontScale="92500" lnSpcReduction="20000"/>
          </a:bodyPr>
          <a:lstStyle/>
          <a:p>
            <a:r>
              <a:rPr lang="en-US" sz="4300" dirty="0" smtClean="0"/>
              <a:t>Gospel</a:t>
            </a:r>
            <a:endParaRPr lang="en-US" dirty="0"/>
          </a:p>
        </p:txBody>
      </p:sp>
      <p:sp>
        <p:nvSpPr>
          <p:cNvPr id="7" name="Content Placeholder 6"/>
          <p:cNvSpPr>
            <a:spLocks noGrp="1"/>
          </p:cNvSpPr>
          <p:nvPr>
            <p:ph sz="quarter" idx="4"/>
          </p:nvPr>
        </p:nvSpPr>
        <p:spPr>
          <a:xfrm>
            <a:off x="4645025" y="2174875"/>
            <a:ext cx="4041775" cy="3616325"/>
          </a:xfrm>
        </p:spPr>
        <p:style>
          <a:lnRef idx="2">
            <a:schemeClr val="accent6"/>
          </a:lnRef>
          <a:fillRef idx="1">
            <a:schemeClr val="lt1"/>
          </a:fillRef>
          <a:effectRef idx="0">
            <a:schemeClr val="accent6"/>
          </a:effectRef>
          <a:fontRef idx="minor">
            <a:schemeClr val="dk1"/>
          </a:fontRef>
        </p:style>
        <p:txBody>
          <a:bodyPr>
            <a:noAutofit/>
          </a:bodyPr>
          <a:lstStyle/>
          <a:p>
            <a:r>
              <a:rPr lang="en-US" sz="3200" dirty="0" smtClean="0"/>
              <a:t>Teaching </a:t>
            </a:r>
            <a:br>
              <a:rPr lang="en-US" sz="3200" dirty="0" smtClean="0"/>
            </a:br>
            <a:r>
              <a:rPr lang="en-US" sz="3200" dirty="0" smtClean="0"/>
              <a:t>(2 Tim. 3:16, 17)</a:t>
            </a:r>
          </a:p>
          <a:p>
            <a:r>
              <a:rPr lang="en-US" sz="3200" dirty="0" smtClean="0"/>
              <a:t>Saved by (Rom. 1:16)</a:t>
            </a:r>
          </a:p>
          <a:p>
            <a:r>
              <a:rPr lang="en-US" sz="3200" dirty="0" smtClean="0"/>
              <a:t>Believed through (Acts 15:7)</a:t>
            </a:r>
          </a:p>
          <a:p>
            <a:r>
              <a:rPr lang="en-US" sz="3200" dirty="0" smtClean="0"/>
              <a:t>Called (2 Thess. 2:14)</a:t>
            </a:r>
            <a:endParaRPr lang="en-US" sz="3200" dirty="0"/>
          </a:p>
        </p:txBody>
      </p:sp>
    </p:spTree>
    <p:extLst>
      <p:ext uri="{BB962C8B-B14F-4D97-AF65-F5344CB8AC3E}">
        <p14:creationId xmlns:p14="http://schemas.microsoft.com/office/powerpoint/2010/main" val="40472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Only Way To really Know The Grace of God Is Through The Gospel</a:t>
            </a:r>
            <a:endParaRPr lang="en-US" dirty="0"/>
          </a:p>
        </p:txBody>
      </p:sp>
      <p:sp>
        <p:nvSpPr>
          <p:cNvPr id="3" name="Content Placeholder 2"/>
          <p:cNvSpPr>
            <a:spLocks noGrp="1"/>
          </p:cNvSpPr>
          <p:nvPr>
            <p:ph sz="quarter" idx="13"/>
          </p:nvPr>
        </p:nvSpPr>
        <p:spPr/>
        <p:txBody>
          <a:bodyPr>
            <a:normAutofit fontScale="92500" lnSpcReduction="10000"/>
          </a:bodyPr>
          <a:lstStyle/>
          <a:p>
            <a:pPr marL="0" indent="0">
              <a:buNone/>
            </a:pPr>
            <a:r>
              <a:rPr lang="en-US" dirty="0"/>
              <a:t>8  Therefore do not be ashamed of the testimony of our Lord, nor of me His prisoner, but share with me in the sufferings for the </a:t>
            </a:r>
            <a:r>
              <a:rPr lang="en-US" sz="3000" b="1" u="sng" dirty="0"/>
              <a:t>gospel</a:t>
            </a:r>
            <a:r>
              <a:rPr lang="en-US" sz="3000" dirty="0"/>
              <a:t> </a:t>
            </a:r>
            <a:r>
              <a:rPr lang="en-US" dirty="0"/>
              <a:t>according to the power of God,</a:t>
            </a:r>
          </a:p>
          <a:p>
            <a:pPr marL="0" indent="0">
              <a:buNone/>
            </a:pPr>
            <a:r>
              <a:rPr lang="en-US" dirty="0"/>
              <a:t>9  who has saved us and called us with a holy calling, not according to our works, but according to His own purpose and </a:t>
            </a:r>
            <a:r>
              <a:rPr lang="en-US" b="1" u="sng" dirty="0"/>
              <a:t>grace</a:t>
            </a:r>
            <a:r>
              <a:rPr lang="en-US" dirty="0"/>
              <a:t> which was given to us in Christ Jesus before time began,</a:t>
            </a:r>
          </a:p>
          <a:p>
            <a:pPr marL="0" indent="0">
              <a:buNone/>
            </a:pPr>
            <a:r>
              <a:rPr lang="en-US" dirty="0"/>
              <a:t>10  but has now been revealed by the appearing of our Savior Jesus Christ, who has abolished death and brought life and immortality to light </a:t>
            </a:r>
            <a:r>
              <a:rPr lang="en-US" sz="3000" dirty="0"/>
              <a:t>through the </a:t>
            </a:r>
            <a:r>
              <a:rPr lang="en-US" sz="3900" b="1" dirty="0" smtClean="0"/>
              <a:t>gospel</a:t>
            </a:r>
            <a:endParaRPr lang="en-US" sz="3900" b="1" dirty="0"/>
          </a:p>
        </p:txBody>
      </p:sp>
      <p:sp>
        <p:nvSpPr>
          <p:cNvPr id="4" name="Rectangle 3"/>
          <p:cNvSpPr/>
          <p:nvPr/>
        </p:nvSpPr>
        <p:spPr>
          <a:xfrm>
            <a:off x="3634863" y="6172200"/>
            <a:ext cx="1832233" cy="461665"/>
          </a:xfrm>
          <a:prstGeom prst="rect">
            <a:avLst/>
          </a:prstGeom>
        </p:spPr>
        <p:txBody>
          <a:bodyPr wrap="none">
            <a:spAutoFit/>
          </a:bodyPr>
          <a:lstStyle/>
          <a:p>
            <a:pPr algn="ctr"/>
            <a:r>
              <a:rPr lang="en-US" sz="2400" dirty="0">
                <a:solidFill>
                  <a:schemeClr val="tx2">
                    <a:lumMod val="60000"/>
                    <a:lumOff val="40000"/>
                  </a:schemeClr>
                </a:solidFill>
              </a:rPr>
              <a:t>(2 Tim. 1:8-10)</a:t>
            </a:r>
          </a:p>
        </p:txBody>
      </p:sp>
      <p:pic>
        <p:nvPicPr>
          <p:cNvPr id="2050" name="Picture 2" descr="C:\Users\Steven\AppData\Local\Microsoft\Windows\Temporary Internet Files\Content.IE5\ZQAJTJ06\MC9004316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796" y="4725318"/>
            <a:ext cx="2514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886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685800"/>
            <a:ext cx="6248399" cy="830997"/>
          </a:xfrm>
          <a:prstGeom prst="rect">
            <a:avLst/>
          </a:prstGeom>
          <a:noFill/>
        </p:spPr>
        <p:txBody>
          <a:bodyPr wrap="square" rtlCol="0">
            <a:spAutoFit/>
          </a:bodyPr>
          <a:lstStyle/>
          <a:p>
            <a:pPr algn="ctr"/>
            <a:r>
              <a:rPr lang="en-US" sz="4800" b="1" spc="600" dirty="0" smtClean="0"/>
              <a:t>“</a:t>
            </a:r>
            <a:r>
              <a:rPr lang="en-US" sz="4800" b="1" spc="600" dirty="0" err="1" smtClean="0"/>
              <a:t>GŌD</a:t>
            </a:r>
            <a:r>
              <a:rPr lang="en-US" sz="4800" b="1" spc="600" dirty="0" smtClean="0"/>
              <a:t>-SPELL”</a:t>
            </a:r>
            <a:endParaRPr lang="en-US" sz="4800" b="1" spc="600" dirty="0"/>
          </a:p>
        </p:txBody>
      </p:sp>
      <p:cxnSp>
        <p:nvCxnSpPr>
          <p:cNvPr id="7" name="Straight Connector 6"/>
          <p:cNvCxnSpPr/>
          <p:nvPr/>
        </p:nvCxnSpPr>
        <p:spPr>
          <a:xfrm flipV="1">
            <a:off x="28956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 y="801469"/>
            <a:ext cx="2895599" cy="646331"/>
          </a:xfrm>
          <a:prstGeom prst="rect">
            <a:avLst/>
          </a:prstGeom>
          <a:noFill/>
        </p:spPr>
        <p:txBody>
          <a:bodyPr wrap="square" rtlCol="0">
            <a:spAutoFit/>
          </a:bodyPr>
          <a:lstStyle/>
          <a:p>
            <a:pPr algn="ctr"/>
            <a:r>
              <a:rPr lang="en-US" sz="3600" dirty="0" smtClean="0"/>
              <a:t>Old English</a:t>
            </a:r>
            <a:endParaRPr lang="en-US" sz="3600" dirty="0"/>
          </a:p>
        </p:txBody>
      </p:sp>
      <p:cxnSp>
        <p:nvCxnSpPr>
          <p:cNvPr id="12" name="Straight Arrow Connector 11"/>
          <p:cNvCxnSpPr/>
          <p:nvPr/>
        </p:nvCxnSpPr>
        <p:spPr>
          <a:xfrm flipH="1">
            <a:off x="4572000" y="1447800"/>
            <a:ext cx="609600" cy="877669"/>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2325469"/>
            <a:ext cx="2895599" cy="646331"/>
          </a:xfrm>
          <a:prstGeom prst="rect">
            <a:avLst/>
          </a:prstGeom>
          <a:noFill/>
        </p:spPr>
        <p:txBody>
          <a:bodyPr wrap="square" rtlCol="0">
            <a:spAutoFit/>
          </a:bodyPr>
          <a:lstStyle/>
          <a:p>
            <a:pPr algn="ctr"/>
            <a:r>
              <a:rPr lang="en-US" sz="3600" dirty="0" smtClean="0"/>
              <a:t>“Good”</a:t>
            </a:r>
            <a:endParaRPr lang="en-US" sz="3600" dirty="0"/>
          </a:p>
        </p:txBody>
      </p:sp>
      <p:sp>
        <p:nvSpPr>
          <p:cNvPr id="14" name="TextBox 13"/>
          <p:cNvSpPr txBox="1"/>
          <p:nvPr/>
        </p:nvSpPr>
        <p:spPr>
          <a:xfrm>
            <a:off x="5943601" y="2362200"/>
            <a:ext cx="2895599" cy="1200329"/>
          </a:xfrm>
          <a:prstGeom prst="rect">
            <a:avLst/>
          </a:prstGeom>
          <a:noFill/>
        </p:spPr>
        <p:txBody>
          <a:bodyPr wrap="square" rtlCol="0">
            <a:spAutoFit/>
          </a:bodyPr>
          <a:lstStyle/>
          <a:p>
            <a:pPr algn="ctr"/>
            <a:r>
              <a:rPr lang="en-US" sz="3600" dirty="0" smtClean="0"/>
              <a:t>“Story” “Message”</a:t>
            </a:r>
            <a:endParaRPr lang="en-US" sz="3600" dirty="0"/>
          </a:p>
        </p:txBody>
      </p:sp>
      <p:cxnSp>
        <p:nvCxnSpPr>
          <p:cNvPr id="15" name="Straight Arrow Connector 14"/>
          <p:cNvCxnSpPr>
            <a:endCxn id="14" idx="0"/>
          </p:cNvCxnSpPr>
          <p:nvPr/>
        </p:nvCxnSpPr>
        <p:spPr>
          <a:xfrm>
            <a:off x="6760030" y="1429352"/>
            <a:ext cx="631371" cy="932848"/>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95600" y="2325469"/>
            <a:ext cx="62484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91647" y="228600"/>
            <a:ext cx="1256306" cy="369332"/>
          </a:xfrm>
          <a:prstGeom prst="rect">
            <a:avLst/>
          </a:prstGeom>
          <a:noFill/>
        </p:spPr>
        <p:txBody>
          <a:bodyPr wrap="none" rtlCol="0">
            <a:spAutoFit/>
          </a:bodyPr>
          <a:lstStyle/>
          <a:p>
            <a:r>
              <a:rPr lang="en-US" i="1" dirty="0" smtClean="0"/>
              <a:t>contraction</a:t>
            </a:r>
            <a:endParaRPr lang="en-US" i="1" dirty="0"/>
          </a:p>
        </p:txBody>
      </p:sp>
    </p:spTree>
    <p:extLst>
      <p:ext uri="{BB962C8B-B14F-4D97-AF65-F5344CB8AC3E}">
        <p14:creationId xmlns:p14="http://schemas.microsoft.com/office/powerpoint/2010/main" val="210618341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685800"/>
            <a:ext cx="6248399" cy="830997"/>
          </a:xfrm>
          <a:prstGeom prst="rect">
            <a:avLst/>
          </a:prstGeom>
          <a:noFill/>
        </p:spPr>
        <p:txBody>
          <a:bodyPr wrap="square" rtlCol="0">
            <a:spAutoFit/>
          </a:bodyPr>
          <a:lstStyle/>
          <a:p>
            <a:pPr algn="ctr"/>
            <a:r>
              <a:rPr lang="en-US" sz="4800" b="1" spc="600" dirty="0" smtClean="0"/>
              <a:t>“</a:t>
            </a:r>
            <a:r>
              <a:rPr lang="en-US" sz="4800" b="1" spc="600" dirty="0" err="1" smtClean="0"/>
              <a:t>GŌD</a:t>
            </a:r>
            <a:r>
              <a:rPr lang="en-US" sz="4800" b="1" spc="600" dirty="0" smtClean="0"/>
              <a:t>-SPELL”</a:t>
            </a:r>
            <a:endParaRPr lang="en-US" sz="4800" b="1" spc="600" dirty="0"/>
          </a:p>
        </p:txBody>
      </p:sp>
      <p:cxnSp>
        <p:nvCxnSpPr>
          <p:cNvPr id="7" name="Straight Connector 6"/>
          <p:cNvCxnSpPr/>
          <p:nvPr/>
        </p:nvCxnSpPr>
        <p:spPr>
          <a:xfrm flipV="1">
            <a:off x="2895600"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 y="801469"/>
            <a:ext cx="2895599" cy="646331"/>
          </a:xfrm>
          <a:prstGeom prst="rect">
            <a:avLst/>
          </a:prstGeom>
          <a:noFill/>
        </p:spPr>
        <p:txBody>
          <a:bodyPr wrap="square" rtlCol="0">
            <a:spAutoFit/>
          </a:bodyPr>
          <a:lstStyle/>
          <a:p>
            <a:pPr algn="ctr"/>
            <a:r>
              <a:rPr lang="en-US" sz="3600" dirty="0" smtClean="0"/>
              <a:t>Old English</a:t>
            </a:r>
            <a:endParaRPr lang="en-US" sz="3600" dirty="0"/>
          </a:p>
        </p:txBody>
      </p:sp>
      <p:cxnSp>
        <p:nvCxnSpPr>
          <p:cNvPr id="12" name="Straight Arrow Connector 11"/>
          <p:cNvCxnSpPr/>
          <p:nvPr/>
        </p:nvCxnSpPr>
        <p:spPr>
          <a:xfrm flipH="1">
            <a:off x="4572000" y="1447800"/>
            <a:ext cx="609600" cy="877669"/>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2325469"/>
            <a:ext cx="2895599" cy="646331"/>
          </a:xfrm>
          <a:prstGeom prst="rect">
            <a:avLst/>
          </a:prstGeom>
          <a:noFill/>
        </p:spPr>
        <p:txBody>
          <a:bodyPr wrap="square" rtlCol="0">
            <a:spAutoFit/>
          </a:bodyPr>
          <a:lstStyle/>
          <a:p>
            <a:pPr algn="ctr"/>
            <a:r>
              <a:rPr lang="en-US" sz="3600" dirty="0" smtClean="0"/>
              <a:t>“Good”</a:t>
            </a:r>
            <a:endParaRPr lang="en-US" sz="3600" dirty="0"/>
          </a:p>
        </p:txBody>
      </p:sp>
      <p:sp>
        <p:nvSpPr>
          <p:cNvPr id="14" name="TextBox 13"/>
          <p:cNvSpPr txBox="1"/>
          <p:nvPr/>
        </p:nvSpPr>
        <p:spPr>
          <a:xfrm>
            <a:off x="5943601" y="2362200"/>
            <a:ext cx="2895599" cy="1200329"/>
          </a:xfrm>
          <a:prstGeom prst="rect">
            <a:avLst/>
          </a:prstGeom>
          <a:noFill/>
        </p:spPr>
        <p:txBody>
          <a:bodyPr wrap="square" rtlCol="0">
            <a:spAutoFit/>
          </a:bodyPr>
          <a:lstStyle/>
          <a:p>
            <a:pPr algn="ctr"/>
            <a:r>
              <a:rPr lang="en-US" sz="3600" dirty="0" smtClean="0"/>
              <a:t>“Story” “Message”</a:t>
            </a:r>
            <a:endParaRPr lang="en-US" sz="3600" dirty="0"/>
          </a:p>
        </p:txBody>
      </p:sp>
      <p:cxnSp>
        <p:nvCxnSpPr>
          <p:cNvPr id="15" name="Straight Arrow Connector 14"/>
          <p:cNvCxnSpPr>
            <a:endCxn id="14" idx="0"/>
          </p:cNvCxnSpPr>
          <p:nvPr/>
        </p:nvCxnSpPr>
        <p:spPr>
          <a:xfrm>
            <a:off x="6760030" y="1429352"/>
            <a:ext cx="631371" cy="932848"/>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95600" y="2325469"/>
            <a:ext cx="624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5791199" y="1516797"/>
            <a:ext cx="533401" cy="26742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4980215" y="666148"/>
            <a:ext cx="963385" cy="857852"/>
          </a:xfrm>
          <a:prstGeom prst="mathMultiply">
            <a:avLst>
              <a:gd name="adj1" fmla="val 7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7086600" y="666148"/>
            <a:ext cx="963385" cy="857852"/>
          </a:xfrm>
          <a:prstGeom prst="mathMultiply">
            <a:avLst>
              <a:gd name="adj1" fmla="val 7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95600" y="4350603"/>
            <a:ext cx="6248399" cy="830997"/>
          </a:xfrm>
          <a:prstGeom prst="rect">
            <a:avLst/>
          </a:prstGeom>
          <a:noFill/>
        </p:spPr>
        <p:txBody>
          <a:bodyPr wrap="square" rtlCol="0">
            <a:spAutoFit/>
          </a:bodyPr>
          <a:lstStyle/>
          <a:p>
            <a:pPr algn="ctr"/>
            <a:r>
              <a:rPr lang="en-US" sz="4800" b="1" spc="600" dirty="0" smtClean="0"/>
              <a:t>“GOSPEL”</a:t>
            </a:r>
            <a:endParaRPr lang="en-US" sz="4800" b="1" spc="600" dirty="0"/>
          </a:p>
        </p:txBody>
      </p:sp>
      <p:sp>
        <p:nvSpPr>
          <p:cNvPr id="27" name="TextBox 26"/>
          <p:cNvSpPr txBox="1"/>
          <p:nvPr/>
        </p:nvSpPr>
        <p:spPr>
          <a:xfrm>
            <a:off x="5391647" y="228600"/>
            <a:ext cx="1256306" cy="369332"/>
          </a:xfrm>
          <a:prstGeom prst="rect">
            <a:avLst/>
          </a:prstGeom>
          <a:noFill/>
        </p:spPr>
        <p:txBody>
          <a:bodyPr wrap="none" rtlCol="0">
            <a:spAutoFit/>
          </a:bodyPr>
          <a:lstStyle/>
          <a:p>
            <a:r>
              <a:rPr lang="en-US" i="1" dirty="0" smtClean="0"/>
              <a:t>contraction</a:t>
            </a:r>
            <a:endParaRPr lang="en-US" i="1" dirty="0"/>
          </a:p>
        </p:txBody>
      </p:sp>
      <p:sp>
        <p:nvSpPr>
          <p:cNvPr id="2" name="TextBox 1"/>
          <p:cNvSpPr txBox="1"/>
          <p:nvPr/>
        </p:nvSpPr>
        <p:spPr>
          <a:xfrm>
            <a:off x="4037346" y="5029200"/>
            <a:ext cx="4041107" cy="461665"/>
          </a:xfrm>
          <a:prstGeom prst="rect">
            <a:avLst/>
          </a:prstGeom>
          <a:noFill/>
        </p:spPr>
        <p:txBody>
          <a:bodyPr wrap="none" rtlCol="0">
            <a:spAutoFit/>
          </a:bodyPr>
          <a:lstStyle/>
          <a:p>
            <a:pPr algn="ctr"/>
            <a:r>
              <a:rPr lang="en-US" sz="2400" i="1" dirty="0" smtClean="0"/>
              <a:t>(The gospel is a good message)</a:t>
            </a:r>
            <a:endParaRPr lang="en-US" sz="2400" i="1" dirty="0"/>
          </a:p>
        </p:txBody>
      </p:sp>
      <p:sp>
        <p:nvSpPr>
          <p:cNvPr id="20" name="TextBox 19"/>
          <p:cNvSpPr txBox="1"/>
          <p:nvPr/>
        </p:nvSpPr>
        <p:spPr>
          <a:xfrm>
            <a:off x="0" y="4442935"/>
            <a:ext cx="2895599" cy="646331"/>
          </a:xfrm>
          <a:prstGeom prst="rect">
            <a:avLst/>
          </a:prstGeom>
          <a:noFill/>
        </p:spPr>
        <p:txBody>
          <a:bodyPr wrap="square" rtlCol="0">
            <a:spAutoFit/>
          </a:bodyPr>
          <a:lstStyle/>
          <a:p>
            <a:pPr algn="ctr"/>
            <a:r>
              <a:rPr lang="en-US" sz="3600" dirty="0" smtClean="0"/>
              <a:t>Today</a:t>
            </a:r>
            <a:endParaRPr lang="en-US" sz="3600" dirty="0"/>
          </a:p>
        </p:txBody>
      </p:sp>
    </p:spTree>
    <p:extLst>
      <p:ext uri="{BB962C8B-B14F-4D97-AF65-F5344CB8AC3E}">
        <p14:creationId xmlns:p14="http://schemas.microsoft.com/office/powerpoint/2010/main" val="1125161069"/>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pc="600" dirty="0" smtClean="0"/>
              <a:t>“Gospel”</a:t>
            </a:r>
            <a:endParaRPr lang="en-US" sz="4000" spc="600" dirty="0"/>
          </a:p>
        </p:txBody>
      </p:sp>
      <p:sp>
        <p:nvSpPr>
          <p:cNvPr id="3" name="Content Placeholder 2"/>
          <p:cNvSpPr>
            <a:spLocks noGrp="1"/>
          </p:cNvSpPr>
          <p:nvPr>
            <p:ph sz="quarter" idx="13"/>
          </p:nvPr>
        </p:nvSpPr>
        <p:spPr>
          <a:xfrm>
            <a:off x="457200" y="1600200"/>
            <a:ext cx="8229600" cy="5105400"/>
          </a:xfrm>
        </p:spPr>
        <p:txBody>
          <a:bodyPr>
            <a:normAutofit/>
          </a:bodyPr>
          <a:lstStyle/>
          <a:p>
            <a:r>
              <a:rPr lang="en-US" dirty="0" smtClean="0">
                <a:latin typeface="Arial Black" pitchFamily="34" charset="0"/>
              </a:rPr>
              <a:t>The “Good Message” calls man to:</a:t>
            </a:r>
          </a:p>
          <a:p>
            <a:pPr marL="971550" lvl="1" indent="-514350">
              <a:buFont typeface="+mj-lt"/>
              <a:buAutoNum type="arabicPeriod"/>
            </a:pPr>
            <a:r>
              <a:rPr lang="en-US" dirty="0" smtClean="0"/>
              <a:t>Serve it (Rom. 1:9)</a:t>
            </a:r>
          </a:p>
          <a:p>
            <a:pPr marL="971550" lvl="1" indent="-514350">
              <a:buFont typeface="+mj-lt"/>
              <a:buAutoNum type="arabicPeriod"/>
            </a:pPr>
            <a:r>
              <a:rPr lang="en-US" dirty="0" smtClean="0"/>
              <a:t>Preach it (Rom. 1:15; 10:15)</a:t>
            </a:r>
          </a:p>
          <a:p>
            <a:pPr marL="971550" lvl="1" indent="-514350">
              <a:buFont typeface="+mj-lt"/>
              <a:buAutoNum type="arabicPeriod"/>
            </a:pPr>
            <a:r>
              <a:rPr lang="en-US" dirty="0" smtClean="0"/>
              <a:t>Believe it (Rom. 1:16)</a:t>
            </a:r>
          </a:p>
          <a:p>
            <a:pPr marL="971550" lvl="1" indent="-514350">
              <a:buFont typeface="+mj-lt"/>
              <a:buAutoNum type="arabicPeriod"/>
            </a:pPr>
            <a:r>
              <a:rPr lang="en-US" dirty="0" smtClean="0"/>
              <a:t>Know secrets will be exposed (Rom. 2:16)</a:t>
            </a:r>
          </a:p>
        </p:txBody>
      </p:sp>
      <p:pic>
        <p:nvPicPr>
          <p:cNvPr id="1026" name="Picture 2" descr="C:\Users\Steven\AppData\Local\Microsoft\Windows\Temporary Internet Files\Content.IE5\ZQAJTJ06\MC900212511[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1951" y="0"/>
            <a:ext cx="1762049" cy="177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885113" cy="1362075"/>
          </a:xfrm>
        </p:spPr>
        <p:txBody>
          <a:bodyPr/>
          <a:lstStyle/>
          <a:p>
            <a:r>
              <a:rPr lang="en-US" sz="5400" dirty="0" smtClean="0">
                <a:latin typeface="Arial Black" pitchFamily="34" charset="0"/>
              </a:rPr>
              <a:t>Some Believe It Is In Calvinism</a:t>
            </a:r>
            <a:endParaRPr lang="en-US" sz="5400" dirty="0">
              <a:latin typeface="Arial Black" pitchFamily="34" charset="0"/>
            </a:endParaRPr>
          </a:p>
        </p:txBody>
      </p:sp>
    </p:spTree>
    <p:extLst>
      <p:ext uri="{BB962C8B-B14F-4D97-AF65-F5344CB8AC3E}">
        <p14:creationId xmlns:p14="http://schemas.microsoft.com/office/powerpoint/2010/main" val="138535421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pc="600" dirty="0" smtClean="0"/>
              <a:t>“Gospel”</a:t>
            </a:r>
            <a:endParaRPr lang="en-US" sz="4000" spc="600" dirty="0"/>
          </a:p>
        </p:txBody>
      </p:sp>
      <p:sp>
        <p:nvSpPr>
          <p:cNvPr id="3" name="Content Placeholder 2"/>
          <p:cNvSpPr>
            <a:spLocks noGrp="1"/>
          </p:cNvSpPr>
          <p:nvPr>
            <p:ph sz="quarter" idx="13"/>
          </p:nvPr>
        </p:nvSpPr>
        <p:spPr>
          <a:xfrm>
            <a:off x="457200" y="1600200"/>
            <a:ext cx="8229600" cy="5105400"/>
          </a:xfrm>
        </p:spPr>
        <p:txBody>
          <a:bodyPr>
            <a:normAutofit/>
          </a:bodyPr>
          <a:lstStyle/>
          <a:p>
            <a:r>
              <a:rPr lang="en-US" dirty="0" smtClean="0">
                <a:latin typeface="Arial Black" pitchFamily="34" charset="0"/>
              </a:rPr>
              <a:t>The “Good Message” calls man to:</a:t>
            </a:r>
          </a:p>
          <a:p>
            <a:pPr marL="971550" lvl="1" indent="-514350">
              <a:buFont typeface="+mj-lt"/>
              <a:buAutoNum type="arabicPeriod" startAt="5"/>
            </a:pPr>
            <a:r>
              <a:rPr lang="en-US" dirty="0" smtClean="0"/>
              <a:t>Obey it (Rom. 10:16)</a:t>
            </a:r>
          </a:p>
          <a:p>
            <a:pPr lvl="2"/>
            <a:r>
              <a:rPr lang="en-US" dirty="0" smtClean="0"/>
              <a:t>Obey the faith (Rom. 16:26)</a:t>
            </a:r>
          </a:p>
          <a:p>
            <a:pPr lvl="2"/>
            <a:r>
              <a:rPr lang="en-US" dirty="0" smtClean="0"/>
              <a:t>Obey the form of doctrine (Rom. 6:17; includes baptism, 6:3, 4)</a:t>
            </a:r>
          </a:p>
          <a:p>
            <a:pPr marL="971550" lvl="1" indent="-514350">
              <a:buFont typeface="+mj-lt"/>
              <a:buAutoNum type="arabicPeriod" startAt="6"/>
            </a:pPr>
            <a:r>
              <a:rPr lang="en-US" dirty="0" smtClean="0"/>
              <a:t>Become established (Rom. 16:25)</a:t>
            </a:r>
          </a:p>
          <a:p>
            <a:pPr lvl="2"/>
            <a:r>
              <a:rPr lang="en-US" dirty="0" smtClean="0"/>
              <a:t>Includes repudiation of those who bring divisions and offenses contrary to the doctrine (Rom. 16:17, 18)</a:t>
            </a:r>
            <a:endParaRPr lang="en-US" dirty="0"/>
          </a:p>
        </p:txBody>
      </p:sp>
      <p:pic>
        <p:nvPicPr>
          <p:cNvPr id="5" name="Picture 2" descr="C:\Users\Steven\AppData\Local\Microsoft\Windows\Temporary Internet Files\Content.IE5\ZQAJTJ06\MC900212511[1].wmf"/>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81951" y="0"/>
            <a:ext cx="1762049" cy="177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4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Short: The Grace of God is the Gospel!</a:t>
            </a:r>
            <a:endParaRPr lang="en-US" b="1" dirty="0"/>
          </a:p>
        </p:txBody>
      </p:sp>
      <p:sp>
        <p:nvSpPr>
          <p:cNvPr id="3" name="Content Placeholder 2"/>
          <p:cNvSpPr>
            <a:spLocks noGrp="1"/>
          </p:cNvSpPr>
          <p:nvPr>
            <p:ph sz="quarter" idx="13"/>
          </p:nvPr>
        </p:nvSpPr>
        <p:spPr/>
        <p:txBody>
          <a:bodyPr>
            <a:normAutofit lnSpcReduction="10000"/>
          </a:bodyPr>
          <a:lstStyle/>
          <a:p>
            <a:r>
              <a:rPr lang="en-US" sz="3200" dirty="0" smtClean="0"/>
              <a:t>The grace of God is the life and sacrifice of Jesus Christ (Heb. 2:9; 1 Cor. 15:1-4)</a:t>
            </a:r>
          </a:p>
          <a:p>
            <a:r>
              <a:rPr lang="en-US" sz="3200" dirty="0" smtClean="0"/>
              <a:t>The grace of God is the giving of God’s word for mankind to read and understand the nature and will of God (Acts 14:3; 20:32; Titus 2:11, 12)</a:t>
            </a:r>
            <a:r>
              <a:rPr lang="en-US" sz="3200" dirty="0"/>
              <a:t> </a:t>
            </a:r>
            <a:endParaRPr lang="en-US" sz="3200" dirty="0" smtClean="0"/>
          </a:p>
          <a:p>
            <a:r>
              <a:rPr lang="en-US" sz="3200" dirty="0" smtClean="0"/>
              <a:t>The </a:t>
            </a:r>
            <a:r>
              <a:rPr lang="en-US" sz="3200" dirty="0"/>
              <a:t>grace of God is the salvation </a:t>
            </a:r>
            <a:r>
              <a:rPr lang="en-US" sz="3200" dirty="0" smtClean="0"/>
              <a:t>God extends </a:t>
            </a:r>
            <a:r>
              <a:rPr lang="en-US" sz="3200" dirty="0"/>
              <a:t>to the world (1 Pet. 1:10-12</a:t>
            </a:r>
            <a:r>
              <a:rPr lang="en-US" sz="3200" dirty="0" smtClean="0"/>
              <a:t>)</a:t>
            </a:r>
          </a:p>
          <a:p>
            <a:r>
              <a:rPr lang="en-US" sz="3200" dirty="0" smtClean="0"/>
              <a:t>Future reward (1 Pet. 1:13-16)</a:t>
            </a:r>
            <a:endParaRPr lang="en-US" sz="3200" dirty="0"/>
          </a:p>
          <a:p>
            <a:endParaRPr lang="en-US" sz="3200" dirty="0"/>
          </a:p>
        </p:txBody>
      </p:sp>
    </p:spTree>
    <p:extLst>
      <p:ext uri="{BB962C8B-B14F-4D97-AF65-F5344CB8AC3E}">
        <p14:creationId xmlns:p14="http://schemas.microsoft.com/office/powerpoint/2010/main" val="355167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not Obeyed the gospel, You Can Be Baptized Into His Grace Today!</a:t>
            </a:r>
            <a:endParaRPr lang="en-US" dirty="0"/>
          </a:p>
        </p:txBody>
      </p:sp>
      <p:sp>
        <p:nvSpPr>
          <p:cNvPr id="3" name="Content Placeholder 2"/>
          <p:cNvSpPr>
            <a:spLocks noGrp="1"/>
          </p:cNvSpPr>
          <p:nvPr>
            <p:ph sz="quarter" idx="13"/>
          </p:nvPr>
        </p:nvSpPr>
        <p:spPr/>
        <p:txBody>
          <a:bodyPr>
            <a:normAutofit/>
          </a:bodyPr>
          <a:lstStyle/>
          <a:p>
            <a:r>
              <a:rPr lang="en-US" sz="3600" dirty="0" smtClean="0"/>
              <a:t>If you believe Jesus is the Son of God (Mark 16:16)</a:t>
            </a:r>
          </a:p>
          <a:p>
            <a:r>
              <a:rPr lang="en-US" sz="3600" dirty="0" smtClean="0"/>
              <a:t>If you are willing to repent of sin (Acts 2:38)</a:t>
            </a:r>
          </a:p>
          <a:p>
            <a:r>
              <a:rPr lang="en-US" sz="3600" dirty="0" smtClean="0"/>
              <a:t>If you are willing to confess Jesus as the Son of God (Acts 8:36-38)</a:t>
            </a:r>
          </a:p>
        </p:txBody>
      </p:sp>
    </p:spTree>
    <p:extLst>
      <p:ext uri="{BB962C8B-B14F-4D97-AF65-F5344CB8AC3E}">
        <p14:creationId xmlns:p14="http://schemas.microsoft.com/office/powerpoint/2010/main" val="7359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Romans 6:3</a:t>
            </a:r>
            <a:endParaRPr lang="en-US" b="1" dirty="0">
              <a:solidFill>
                <a:srgbClr val="C00000"/>
              </a:solidFill>
            </a:endParaRPr>
          </a:p>
        </p:txBody>
      </p:sp>
      <p:sp>
        <p:nvSpPr>
          <p:cNvPr id="3" name="Content Placeholder 2"/>
          <p:cNvSpPr>
            <a:spLocks noGrp="1"/>
          </p:cNvSpPr>
          <p:nvPr>
            <p:ph sz="quarter" idx="13"/>
          </p:nvPr>
        </p:nvSpPr>
        <p:spPr/>
        <p:txBody>
          <a:bodyPr>
            <a:normAutofit/>
          </a:bodyPr>
          <a:lstStyle/>
          <a:p>
            <a:pPr marL="0" indent="0">
              <a:buNone/>
            </a:pPr>
            <a:r>
              <a:rPr lang="en-US" sz="5400" dirty="0" smtClean="0"/>
              <a:t>“Or </a:t>
            </a:r>
            <a:r>
              <a:rPr lang="en-US" sz="5400" dirty="0"/>
              <a:t>do you not know that as many of us as were baptized into Christ Jesus were baptized into His death</a:t>
            </a:r>
            <a:r>
              <a:rPr lang="en-US" sz="5400" dirty="0" smtClean="0"/>
              <a:t>?”</a:t>
            </a:r>
            <a:endParaRPr lang="en-US" sz="5400" dirty="0"/>
          </a:p>
        </p:txBody>
      </p:sp>
      <p:pic>
        <p:nvPicPr>
          <p:cNvPr id="1028" name="Picture 4" descr="C:\Users\Steven\AppData\Local\Microsoft\Windows\Temporary Internet Files\Content.IE5\NCWJW1F8\MC90005779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402604"/>
            <a:ext cx="2227478" cy="19366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000" dirty="0" smtClean="0"/>
              <a:t>Will You Be Baptized Into His Grace Today?</a:t>
            </a:r>
            <a:endParaRPr lang="en-US" sz="4000" dirty="0"/>
          </a:p>
        </p:txBody>
      </p:sp>
      <p:cxnSp>
        <p:nvCxnSpPr>
          <p:cNvPr id="6" name="Straight Connector 5"/>
          <p:cNvCxnSpPr/>
          <p:nvPr/>
        </p:nvCxnSpPr>
        <p:spPr>
          <a:xfrm>
            <a:off x="0" y="1524000"/>
            <a:ext cx="9144000" cy="0"/>
          </a:xfrm>
          <a:prstGeom prst="line">
            <a:avLst/>
          </a:prstGeom>
          <a:ln w="762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40807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924800" cy="1143000"/>
          </a:xfrm>
        </p:spPr>
        <p:txBody>
          <a:bodyPr/>
          <a:lstStyle/>
          <a:p>
            <a:r>
              <a:rPr lang="en-US" dirty="0" smtClean="0"/>
              <a:t>C. H. Spurgeon</a:t>
            </a:r>
            <a:endParaRPr lang="en-US" dirty="0"/>
          </a:p>
        </p:txBody>
      </p:sp>
      <p:sp>
        <p:nvSpPr>
          <p:cNvPr id="3" name="Content Placeholder 2"/>
          <p:cNvSpPr>
            <a:spLocks noGrp="1"/>
          </p:cNvSpPr>
          <p:nvPr>
            <p:ph sz="quarter" idx="13"/>
          </p:nvPr>
        </p:nvSpPr>
        <p:spPr>
          <a:xfrm>
            <a:off x="609600" y="1219200"/>
            <a:ext cx="7924800" cy="4800600"/>
          </a:xfrm>
        </p:spPr>
        <p:style>
          <a:lnRef idx="3">
            <a:schemeClr val="lt1"/>
          </a:lnRef>
          <a:fillRef idx="1">
            <a:schemeClr val="dk1"/>
          </a:fillRef>
          <a:effectRef idx="1">
            <a:schemeClr val="dk1"/>
          </a:effectRef>
          <a:fontRef idx="minor">
            <a:schemeClr val="lt1"/>
          </a:fontRef>
        </p:style>
        <p:txBody>
          <a:bodyPr>
            <a:normAutofit lnSpcReduction="10000"/>
          </a:bodyPr>
          <a:lstStyle/>
          <a:p>
            <a:pPr marL="0" indent="0">
              <a:buNone/>
            </a:pPr>
            <a:r>
              <a:rPr lang="en-US" i="1" dirty="0"/>
              <a:t>“I have my own opinion that there is no such thing as preaching Christ and him crucified, unless we preach what nowadays is called Calvinism. It is a nickname to call it Calvinism; Calvinism is the gospel, and nothing else. I do not believe we can preach the gospel if we do not preach justification by faith without works; nor unless we preach the sovereignty of God in His dispensation of grace; nor unless we exalt the electing unchangeable eternal, immutable, conquering love of Jehovah; nor do I think we can preach the gospel unless we base it upon the special and particular redemption of His elect and chosen people which Christ wrought out upon the </a:t>
            </a:r>
            <a:r>
              <a:rPr lang="en-US" i="1" dirty="0" smtClean="0"/>
              <a:t>cross.”</a:t>
            </a:r>
            <a:endParaRPr lang="en-US" dirty="0"/>
          </a:p>
        </p:txBody>
      </p:sp>
      <p:sp>
        <p:nvSpPr>
          <p:cNvPr id="4" name="TextBox 3"/>
          <p:cNvSpPr txBox="1"/>
          <p:nvPr/>
        </p:nvSpPr>
        <p:spPr>
          <a:xfrm>
            <a:off x="533400" y="6324600"/>
            <a:ext cx="8454237" cy="369332"/>
          </a:xfrm>
          <a:prstGeom prst="rect">
            <a:avLst/>
          </a:prstGeom>
          <a:noFill/>
        </p:spPr>
        <p:txBody>
          <a:bodyPr wrap="none" rtlCol="0">
            <a:spAutoFit/>
          </a:bodyPr>
          <a:lstStyle/>
          <a:p>
            <a:r>
              <a:rPr lang="en-US" dirty="0"/>
              <a:t>C. H. Spurgeon, Autobiography: Volume 1 - The Early Years (Banner of Truth, 2005 reprint), p 168.</a:t>
            </a:r>
          </a:p>
        </p:txBody>
      </p:sp>
    </p:spTree>
    <p:extLst>
      <p:ext uri="{BB962C8B-B14F-4D97-AF65-F5344CB8AC3E}">
        <p14:creationId xmlns:p14="http://schemas.microsoft.com/office/powerpoint/2010/main" val="1829348546"/>
      </p:ext>
    </p:extLst>
  </p:cSld>
  <p:clrMapOvr>
    <a:overrideClrMapping bg1="lt1" tx1="dk1" bg2="lt2" tx2="dk2" accent1="accent1" accent2="accent2" accent3="accent3" accent4="accent4" accent5="accent5" accent6="accent6" hlink="hlink" folHlink="folHlink"/>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C000"/>
                </a:solidFill>
              </a:rPr>
              <a:t>Then </a:t>
            </a:r>
            <a:r>
              <a:rPr lang="en-US" sz="3200" b="1" dirty="0" smtClean="0"/>
              <a:t>James</a:t>
            </a:r>
            <a:r>
              <a:rPr lang="en-US" sz="3200" b="1" dirty="0" smtClean="0">
                <a:solidFill>
                  <a:srgbClr val="FFC000"/>
                </a:solidFill>
              </a:rPr>
              <a:t> Did not Preach The gospel!</a:t>
            </a:r>
            <a:endParaRPr lang="en-US" sz="3200" b="1" dirty="0">
              <a:solidFill>
                <a:srgbClr val="FFC000"/>
              </a:solidFill>
            </a:endParaRPr>
          </a:p>
        </p:txBody>
      </p:sp>
      <p:sp>
        <p:nvSpPr>
          <p:cNvPr id="3" name="Content Placeholder 2"/>
          <p:cNvSpPr>
            <a:spLocks noGrp="1"/>
          </p:cNvSpPr>
          <p:nvPr>
            <p:ph sz="quarter" idx="13"/>
          </p:nvPr>
        </p:nvSpPr>
        <p:spPr>
          <a:xfrm>
            <a:off x="609600" y="1600200"/>
            <a:ext cx="7924800" cy="4267200"/>
          </a:xfrm>
        </p:spPr>
        <p:txBody>
          <a:bodyPr>
            <a:normAutofit lnSpcReduction="10000"/>
          </a:bodyPr>
          <a:lstStyle/>
          <a:p>
            <a:r>
              <a:rPr lang="en-US" dirty="0" smtClean="0"/>
              <a:t>“But </a:t>
            </a:r>
            <a:r>
              <a:rPr lang="en-US" dirty="0"/>
              <a:t>do you want to know, O foolish man, that faith without works is </a:t>
            </a:r>
            <a:r>
              <a:rPr lang="en-US" dirty="0" smtClean="0"/>
              <a:t>dead? Was </a:t>
            </a:r>
            <a:r>
              <a:rPr lang="en-US" dirty="0"/>
              <a:t>not Abraham our father justified by works when he offered Isaac his son on the </a:t>
            </a:r>
            <a:r>
              <a:rPr lang="en-US" dirty="0" smtClean="0"/>
              <a:t>altar? </a:t>
            </a:r>
            <a:r>
              <a:rPr lang="en-US" dirty="0"/>
              <a:t>Do you see that faith was working together with his works, and by works faith was made perfect</a:t>
            </a:r>
            <a:r>
              <a:rPr lang="en-US" dirty="0" smtClean="0"/>
              <a:t>?” (Jas. 2:20-22)</a:t>
            </a:r>
            <a:endParaRPr lang="en-US" dirty="0"/>
          </a:p>
          <a:p>
            <a:r>
              <a:rPr lang="en-US" dirty="0" smtClean="0"/>
              <a:t>“</a:t>
            </a:r>
            <a:r>
              <a:rPr lang="en-US" dirty="0"/>
              <a:t>You see then that a man is justified by works, and not by faith </a:t>
            </a:r>
            <a:r>
              <a:rPr lang="en-US" dirty="0" smtClean="0"/>
              <a:t>only” (Jas. 2:24)</a:t>
            </a:r>
          </a:p>
          <a:p>
            <a:r>
              <a:rPr lang="en-US" dirty="0"/>
              <a:t>“For as the body without the spirit is dead, so faith without works is dead </a:t>
            </a:r>
            <a:r>
              <a:rPr lang="en-US" dirty="0" smtClean="0"/>
              <a:t>also” (Jas. 2:26)</a:t>
            </a:r>
          </a:p>
          <a:p>
            <a:endParaRPr lang="en-US" dirty="0"/>
          </a:p>
        </p:txBody>
      </p:sp>
      <p:sp>
        <p:nvSpPr>
          <p:cNvPr id="4" name="TextBox 3"/>
          <p:cNvSpPr txBox="1"/>
          <p:nvPr/>
        </p:nvSpPr>
        <p:spPr>
          <a:xfrm>
            <a:off x="762001" y="6019800"/>
            <a:ext cx="7696200"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i="1" dirty="0" smtClean="0"/>
              <a:t>“I </a:t>
            </a:r>
            <a:r>
              <a:rPr lang="en-US" sz="2400" i="1" dirty="0"/>
              <a:t>do not believe we can preach the gospel if we do not preach justification by faith without </a:t>
            </a:r>
            <a:r>
              <a:rPr lang="en-US" sz="2400" i="1" dirty="0" smtClean="0"/>
              <a:t>works” (C. H. Spurgeon)</a:t>
            </a:r>
            <a:endParaRPr lang="en-US" sz="2400" dirty="0"/>
          </a:p>
        </p:txBody>
      </p:sp>
    </p:spTree>
    <p:extLst>
      <p:ext uri="{BB962C8B-B14F-4D97-AF65-F5344CB8AC3E}">
        <p14:creationId xmlns:p14="http://schemas.microsoft.com/office/powerpoint/2010/main" val="35884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C000"/>
                </a:solidFill>
              </a:rPr>
              <a:t>Then </a:t>
            </a:r>
            <a:r>
              <a:rPr lang="en-US" sz="3200" b="1" dirty="0" smtClean="0"/>
              <a:t>Paul</a:t>
            </a:r>
            <a:r>
              <a:rPr lang="en-US" sz="3200" b="1" dirty="0" smtClean="0">
                <a:solidFill>
                  <a:srgbClr val="FFC000"/>
                </a:solidFill>
              </a:rPr>
              <a:t> Did not Preach The gospel!</a:t>
            </a:r>
            <a:endParaRPr lang="en-US" sz="3200" b="1" dirty="0">
              <a:solidFill>
                <a:srgbClr val="FFC000"/>
              </a:solidFill>
            </a:endParaRPr>
          </a:p>
        </p:txBody>
      </p:sp>
      <p:sp>
        <p:nvSpPr>
          <p:cNvPr id="3" name="Content Placeholder 2"/>
          <p:cNvSpPr>
            <a:spLocks noGrp="1"/>
          </p:cNvSpPr>
          <p:nvPr>
            <p:ph sz="quarter" idx="13"/>
          </p:nvPr>
        </p:nvSpPr>
        <p:spPr/>
        <p:txBody>
          <a:bodyPr>
            <a:normAutofit/>
          </a:bodyPr>
          <a:lstStyle/>
          <a:p>
            <a:r>
              <a:rPr lang="en-US" dirty="0" smtClean="0"/>
              <a:t>“knowing </a:t>
            </a:r>
            <a:r>
              <a:rPr lang="en-US" dirty="0"/>
              <a:t>that a man is not justified by the works of the law but by faith in Jesus Christ, even we have believed in Christ Jesus, that we might be justified by faith in Christ and not by the works of the law; for by the works of the law no flesh shall be </a:t>
            </a:r>
            <a:r>
              <a:rPr lang="en-US" dirty="0" smtClean="0"/>
              <a:t>justified” (Gal. 2:16)</a:t>
            </a:r>
          </a:p>
          <a:p>
            <a:pPr lvl="1"/>
            <a:r>
              <a:rPr lang="en-US" dirty="0" smtClean="0"/>
              <a:t>Paul spoke of faith in contrast to the works of the Old Testament law (Gal. 5:1-6)</a:t>
            </a:r>
          </a:p>
          <a:p>
            <a:pPr lvl="1"/>
            <a:r>
              <a:rPr lang="en-US" dirty="0" smtClean="0"/>
              <a:t>Paul embraced that faith must </a:t>
            </a:r>
            <a:r>
              <a:rPr lang="en-US" smtClean="0"/>
              <a:t>work </a:t>
            </a:r>
            <a:br>
              <a:rPr lang="en-US" smtClean="0"/>
            </a:br>
            <a:r>
              <a:rPr lang="en-US" smtClean="0"/>
              <a:t>(</a:t>
            </a:r>
            <a:r>
              <a:rPr lang="en-US" dirty="0" smtClean="0"/>
              <a:t>Gal. 5:6; 1 Thess. 1:3; etc.)</a:t>
            </a:r>
            <a:endParaRPr lang="en-US" dirty="0"/>
          </a:p>
        </p:txBody>
      </p:sp>
      <p:sp>
        <p:nvSpPr>
          <p:cNvPr id="4" name="TextBox 3"/>
          <p:cNvSpPr txBox="1"/>
          <p:nvPr/>
        </p:nvSpPr>
        <p:spPr>
          <a:xfrm>
            <a:off x="762001" y="6019800"/>
            <a:ext cx="7696200"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i="1" dirty="0" smtClean="0"/>
              <a:t>“I </a:t>
            </a:r>
            <a:r>
              <a:rPr lang="en-US" sz="2400" i="1" dirty="0"/>
              <a:t>do not believe we can preach the gospel if we do not preach justification by faith without </a:t>
            </a:r>
            <a:r>
              <a:rPr lang="en-US" sz="2400" i="1" dirty="0" smtClean="0"/>
              <a:t>works” (C. H. Spurgeon)</a:t>
            </a:r>
            <a:endParaRPr lang="en-US" sz="2400" dirty="0"/>
          </a:p>
        </p:txBody>
      </p:sp>
    </p:spTree>
    <p:extLst>
      <p:ext uri="{BB962C8B-B14F-4D97-AF65-F5344CB8AC3E}">
        <p14:creationId xmlns:p14="http://schemas.microsoft.com/office/powerpoint/2010/main" val="420823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C000"/>
                </a:solidFill>
              </a:rPr>
              <a:t>Then </a:t>
            </a:r>
            <a:r>
              <a:rPr lang="en-US" sz="3200" b="1" dirty="0" smtClean="0"/>
              <a:t>Jude</a:t>
            </a:r>
            <a:r>
              <a:rPr lang="en-US" sz="3200" b="1" dirty="0" smtClean="0">
                <a:solidFill>
                  <a:srgbClr val="FFC000"/>
                </a:solidFill>
              </a:rPr>
              <a:t> Did Not Preach The Gospel!</a:t>
            </a:r>
            <a:endParaRPr lang="en-US" sz="3200" b="1" dirty="0">
              <a:solidFill>
                <a:srgbClr val="FFC000"/>
              </a:solidFill>
            </a:endParaRPr>
          </a:p>
        </p:txBody>
      </p:sp>
      <p:sp>
        <p:nvSpPr>
          <p:cNvPr id="3" name="Content Placeholder 2"/>
          <p:cNvSpPr>
            <a:spLocks noGrp="1"/>
          </p:cNvSpPr>
          <p:nvPr>
            <p:ph sz="quarter" idx="13"/>
          </p:nvPr>
        </p:nvSpPr>
        <p:spPr/>
        <p:txBody>
          <a:bodyPr>
            <a:normAutofit/>
          </a:bodyPr>
          <a:lstStyle/>
          <a:p>
            <a:r>
              <a:rPr lang="en-US" sz="3200" dirty="0" smtClean="0">
                <a:solidFill>
                  <a:schemeClr val="tx2"/>
                </a:solidFill>
              </a:rPr>
              <a:t>“But </a:t>
            </a:r>
            <a:r>
              <a:rPr lang="en-US" sz="3200" dirty="0">
                <a:solidFill>
                  <a:schemeClr val="tx2"/>
                </a:solidFill>
              </a:rPr>
              <a:t>you, beloved, building yourselves up on your most holy faith, praying in the Holy </a:t>
            </a:r>
            <a:r>
              <a:rPr lang="en-US" sz="3200" dirty="0" smtClean="0">
                <a:solidFill>
                  <a:schemeClr val="tx2"/>
                </a:solidFill>
              </a:rPr>
              <a:t>Spirit, </a:t>
            </a:r>
            <a:r>
              <a:rPr lang="en-US" sz="3200" dirty="0" smtClean="0"/>
              <a:t>keep </a:t>
            </a:r>
            <a:r>
              <a:rPr lang="en-US" sz="3200" dirty="0"/>
              <a:t>yourselves in the love of God</a:t>
            </a:r>
            <a:r>
              <a:rPr lang="en-US" sz="3200" dirty="0">
                <a:solidFill>
                  <a:schemeClr val="tx2"/>
                </a:solidFill>
              </a:rPr>
              <a:t>, looking for the mercy of our Lord Jesus Christ unto eternal </a:t>
            </a:r>
            <a:r>
              <a:rPr lang="en-US" sz="3200" dirty="0" smtClean="0">
                <a:solidFill>
                  <a:schemeClr val="tx2"/>
                </a:solidFill>
              </a:rPr>
              <a:t>life” (Jude 20, 21; cf. 1 Jn. 2:5)</a:t>
            </a:r>
            <a:endParaRPr lang="en-US" sz="3200" dirty="0">
              <a:solidFill>
                <a:schemeClr val="tx2"/>
              </a:solidFill>
            </a:endParaRPr>
          </a:p>
        </p:txBody>
      </p:sp>
      <p:sp>
        <p:nvSpPr>
          <p:cNvPr id="4" name="TextBox 3"/>
          <p:cNvSpPr txBox="1"/>
          <p:nvPr/>
        </p:nvSpPr>
        <p:spPr>
          <a:xfrm>
            <a:off x="609599" y="6019800"/>
            <a:ext cx="8001001" cy="830997"/>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i="1" dirty="0" smtClean="0"/>
              <a:t>“nor </a:t>
            </a:r>
            <a:r>
              <a:rPr lang="en-US" sz="2400" i="1" dirty="0"/>
              <a:t>unless we exalt the electing unchangeable eternal, immutable, conquering love of </a:t>
            </a:r>
            <a:r>
              <a:rPr lang="en-US" sz="2400" i="1" dirty="0" smtClean="0"/>
              <a:t>Jehovah” (C. H. Spurgeon)</a:t>
            </a:r>
            <a:endParaRPr lang="en-US" sz="2400" dirty="0"/>
          </a:p>
        </p:txBody>
      </p:sp>
    </p:spTree>
    <p:extLst>
      <p:ext uri="{BB962C8B-B14F-4D97-AF65-F5344CB8AC3E}">
        <p14:creationId xmlns:p14="http://schemas.microsoft.com/office/powerpoint/2010/main" val="9050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But God’s chosen people are </a:t>
            </a:r>
            <a:r>
              <a:rPr lang="en-US" sz="3200" b="1" dirty="0" smtClean="0"/>
              <a:t>Those who </a:t>
            </a:r>
            <a:r>
              <a:rPr lang="en-US" sz="3200" b="1" dirty="0"/>
              <a:t>will answer the gospel </a:t>
            </a:r>
            <a:r>
              <a:rPr lang="en-US" sz="3200" b="1" dirty="0" smtClean="0"/>
              <a:t>call</a:t>
            </a:r>
            <a:endParaRPr lang="en-US" sz="3200" b="1" dirty="0">
              <a:solidFill>
                <a:srgbClr val="FFC000"/>
              </a:solidFill>
            </a:endParaRPr>
          </a:p>
        </p:txBody>
      </p:sp>
      <p:sp>
        <p:nvSpPr>
          <p:cNvPr id="3" name="Content Placeholder 2"/>
          <p:cNvSpPr>
            <a:spLocks noGrp="1"/>
          </p:cNvSpPr>
          <p:nvPr>
            <p:ph sz="quarter" idx="13"/>
          </p:nvPr>
        </p:nvSpPr>
        <p:spPr/>
        <p:txBody>
          <a:bodyPr>
            <a:noAutofit/>
          </a:bodyPr>
          <a:lstStyle/>
          <a:p>
            <a:pPr lvl="1"/>
            <a:r>
              <a:rPr lang="en-US" sz="3200" dirty="0" smtClean="0"/>
              <a:t>“…brethren </a:t>
            </a:r>
            <a:r>
              <a:rPr lang="en-US" sz="3200" dirty="0"/>
              <a:t>beloved by the Lord, because God from the beginning </a:t>
            </a:r>
            <a:r>
              <a:rPr lang="en-US" sz="3200" u="sng" dirty="0"/>
              <a:t>chose you for </a:t>
            </a:r>
            <a:r>
              <a:rPr lang="en-US" sz="3200" dirty="0"/>
              <a:t>salvation through sanctification by the Spirit and belief in the </a:t>
            </a:r>
            <a:r>
              <a:rPr lang="en-US" sz="3200" dirty="0" smtClean="0"/>
              <a:t>truth, to </a:t>
            </a:r>
            <a:r>
              <a:rPr lang="en-US" sz="3200" dirty="0"/>
              <a:t>which </a:t>
            </a:r>
            <a:r>
              <a:rPr lang="en-US" sz="3200" dirty="0">
                <a:solidFill>
                  <a:srgbClr val="FFFF00"/>
                </a:solidFill>
              </a:rPr>
              <a:t>He called you by our gospel</a:t>
            </a:r>
            <a:r>
              <a:rPr lang="en-US" sz="3200" dirty="0"/>
              <a:t>, for the obtaining of the glory of our Lord Jesus </a:t>
            </a:r>
            <a:r>
              <a:rPr lang="en-US" sz="3200" dirty="0" smtClean="0"/>
              <a:t>Christ” (2 Thess. 2:13, 14)</a:t>
            </a:r>
            <a:endParaRPr lang="en-US" sz="3200" dirty="0"/>
          </a:p>
        </p:txBody>
      </p:sp>
      <p:sp>
        <p:nvSpPr>
          <p:cNvPr id="4" name="TextBox 3"/>
          <p:cNvSpPr txBox="1"/>
          <p:nvPr/>
        </p:nvSpPr>
        <p:spPr>
          <a:xfrm>
            <a:off x="609599" y="5638800"/>
            <a:ext cx="8001001"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i="1" dirty="0" smtClean="0"/>
              <a:t>“</a:t>
            </a:r>
            <a:r>
              <a:rPr lang="en-US" sz="2400" i="1" dirty="0"/>
              <a:t>nor do I think we can preach the gospel unless we base it upon the </a:t>
            </a:r>
            <a:r>
              <a:rPr lang="en-US" sz="2400" i="1" dirty="0">
                <a:solidFill>
                  <a:schemeClr val="tx2"/>
                </a:solidFill>
              </a:rPr>
              <a:t>special and particular redemption of His elect and chosen people </a:t>
            </a:r>
            <a:r>
              <a:rPr lang="en-US" sz="2400" i="1" dirty="0"/>
              <a:t>which Christ wrought out upon the cross</a:t>
            </a:r>
            <a:r>
              <a:rPr lang="en-US" sz="2400" i="1" dirty="0" smtClean="0"/>
              <a:t>” (C. H. Spurgeon)</a:t>
            </a:r>
            <a:endParaRPr lang="en-US" sz="2400" dirty="0"/>
          </a:p>
        </p:txBody>
      </p:sp>
    </p:spTree>
    <p:extLst>
      <p:ext uri="{BB962C8B-B14F-4D97-AF65-F5344CB8AC3E}">
        <p14:creationId xmlns:p14="http://schemas.microsoft.com/office/powerpoint/2010/main" val="253961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C000"/>
                </a:solidFill>
              </a:rPr>
              <a:t>Then </a:t>
            </a:r>
            <a:r>
              <a:rPr lang="en-US" sz="3200" b="1" dirty="0" smtClean="0"/>
              <a:t>Peter and John</a:t>
            </a:r>
            <a:r>
              <a:rPr lang="en-US" sz="3200" b="1" dirty="0" smtClean="0">
                <a:solidFill>
                  <a:srgbClr val="FFC000"/>
                </a:solidFill>
              </a:rPr>
              <a:t> Did Not Preach The Gospel!</a:t>
            </a:r>
            <a:endParaRPr lang="en-US" sz="3200" b="1" dirty="0">
              <a:solidFill>
                <a:srgbClr val="FFC000"/>
              </a:solidFill>
            </a:endParaRPr>
          </a:p>
        </p:txBody>
      </p:sp>
      <p:sp>
        <p:nvSpPr>
          <p:cNvPr id="3" name="Content Placeholder 2"/>
          <p:cNvSpPr>
            <a:spLocks noGrp="1"/>
          </p:cNvSpPr>
          <p:nvPr>
            <p:ph sz="quarter" idx="13"/>
          </p:nvPr>
        </p:nvSpPr>
        <p:spPr/>
        <p:txBody>
          <a:bodyPr>
            <a:noAutofit/>
          </a:bodyPr>
          <a:lstStyle/>
          <a:p>
            <a:r>
              <a:rPr lang="en-US" sz="3200" dirty="0"/>
              <a:t>“Then Peter opened his mouth and said: </a:t>
            </a:r>
            <a:r>
              <a:rPr lang="en-US" sz="3200" dirty="0" smtClean="0"/>
              <a:t>‘In </a:t>
            </a:r>
            <a:r>
              <a:rPr lang="en-US" sz="3200" dirty="0"/>
              <a:t>truth I perceive that God shows </a:t>
            </a:r>
            <a:r>
              <a:rPr lang="en-US" sz="3200" spc="-150" dirty="0" smtClean="0">
                <a:solidFill>
                  <a:srgbClr val="FFC000"/>
                </a:solidFill>
                <a:latin typeface="Arial Black" pitchFamily="34" charset="0"/>
              </a:rPr>
              <a:t>NO PARTIALITY. </a:t>
            </a:r>
            <a:r>
              <a:rPr lang="en-US" sz="3200" dirty="0" smtClean="0"/>
              <a:t>But </a:t>
            </a:r>
            <a:r>
              <a:rPr lang="en-US" sz="3200" dirty="0"/>
              <a:t>in every nation </a:t>
            </a:r>
            <a:r>
              <a:rPr lang="en-US" sz="3200" dirty="0">
                <a:latin typeface="Arial Black" pitchFamily="34" charset="0"/>
              </a:rPr>
              <a:t>whoever</a:t>
            </a:r>
            <a:r>
              <a:rPr lang="en-US" sz="3200" dirty="0"/>
              <a:t> fears Him and works righteousness is accepted by </a:t>
            </a:r>
            <a:r>
              <a:rPr lang="en-US" sz="3200" dirty="0" smtClean="0"/>
              <a:t>Him’” (Acts 10:34, 35)</a:t>
            </a:r>
          </a:p>
          <a:p>
            <a:r>
              <a:rPr lang="en-US" sz="3200" dirty="0"/>
              <a:t>“And He Himself is the propitiation for our sins, and not for ours only </a:t>
            </a:r>
            <a:r>
              <a:rPr lang="en-US" sz="3200" dirty="0">
                <a:latin typeface="Arial Black" pitchFamily="34" charset="0"/>
              </a:rPr>
              <a:t>but also for the whole </a:t>
            </a:r>
            <a:r>
              <a:rPr lang="en-US" sz="3200" dirty="0" smtClean="0"/>
              <a:t>world” (1 Jn. 2:2; </a:t>
            </a:r>
            <a:r>
              <a:rPr lang="en-US" sz="3200" dirty="0" err="1" smtClean="0"/>
              <a:t>cf</a:t>
            </a:r>
            <a:r>
              <a:rPr lang="en-US" sz="3200" dirty="0" smtClean="0"/>
              <a:t> Jn. 1:29)</a:t>
            </a:r>
          </a:p>
          <a:p>
            <a:endParaRPr lang="en-US" sz="3200" dirty="0"/>
          </a:p>
        </p:txBody>
      </p:sp>
      <p:sp>
        <p:nvSpPr>
          <p:cNvPr id="4" name="TextBox 3"/>
          <p:cNvSpPr txBox="1"/>
          <p:nvPr/>
        </p:nvSpPr>
        <p:spPr>
          <a:xfrm>
            <a:off x="609599" y="5638800"/>
            <a:ext cx="8001001"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i="1" dirty="0" smtClean="0"/>
              <a:t>“</a:t>
            </a:r>
            <a:r>
              <a:rPr lang="en-US" sz="2400" i="1" dirty="0"/>
              <a:t>nor do I think we can preach the gospel unless we base it upon the </a:t>
            </a:r>
            <a:r>
              <a:rPr lang="en-US" sz="2400" i="1" dirty="0">
                <a:solidFill>
                  <a:schemeClr val="tx2"/>
                </a:solidFill>
              </a:rPr>
              <a:t>special and particular redemption of His elect and chosen people </a:t>
            </a:r>
            <a:r>
              <a:rPr lang="en-US" sz="2400" i="1" dirty="0"/>
              <a:t>which Christ wrought out upon the cross</a:t>
            </a:r>
            <a:r>
              <a:rPr lang="en-US" sz="2400" i="1" dirty="0" smtClean="0"/>
              <a:t>” (C. H. Spurgeon)</a:t>
            </a:r>
            <a:endParaRPr lang="en-US" sz="2400" dirty="0"/>
          </a:p>
        </p:txBody>
      </p:sp>
    </p:spTree>
    <p:extLst>
      <p:ext uri="{BB962C8B-B14F-4D97-AF65-F5344CB8AC3E}">
        <p14:creationId xmlns:p14="http://schemas.microsoft.com/office/powerpoint/2010/main" val="246188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C000"/>
                </a:solidFill>
              </a:rPr>
              <a:t>Then </a:t>
            </a:r>
            <a:r>
              <a:rPr lang="en-US" sz="3200" b="1" dirty="0" smtClean="0"/>
              <a:t>Paul</a:t>
            </a:r>
            <a:r>
              <a:rPr lang="en-US" sz="3200" b="1" dirty="0" smtClean="0">
                <a:solidFill>
                  <a:srgbClr val="FFC000"/>
                </a:solidFill>
              </a:rPr>
              <a:t> Did Not Preach The Gospel!</a:t>
            </a:r>
            <a:endParaRPr lang="en-US" sz="3200" b="1" dirty="0">
              <a:solidFill>
                <a:srgbClr val="FFC000"/>
              </a:solidFill>
            </a:endParaRPr>
          </a:p>
        </p:txBody>
      </p:sp>
      <p:sp>
        <p:nvSpPr>
          <p:cNvPr id="3" name="Content Placeholder 2"/>
          <p:cNvSpPr>
            <a:spLocks noGrp="1"/>
          </p:cNvSpPr>
          <p:nvPr>
            <p:ph sz="quarter" idx="13"/>
          </p:nvPr>
        </p:nvSpPr>
        <p:spPr>
          <a:xfrm>
            <a:off x="609600" y="1600200"/>
            <a:ext cx="7924800" cy="4638764"/>
          </a:xfrm>
        </p:spPr>
        <p:txBody>
          <a:bodyPr>
            <a:noAutofit/>
          </a:bodyPr>
          <a:lstStyle/>
          <a:p>
            <a:r>
              <a:rPr lang="en-US" sz="3200" dirty="0" smtClean="0"/>
              <a:t>“For </a:t>
            </a:r>
            <a:r>
              <a:rPr lang="en-US" sz="3200" dirty="0"/>
              <a:t>there is one God and one Mediator between God and men, the Man Christ </a:t>
            </a:r>
            <a:r>
              <a:rPr lang="en-US" sz="3200" dirty="0" smtClean="0"/>
              <a:t>Jesus, who </a:t>
            </a:r>
            <a:r>
              <a:rPr lang="en-US" sz="3200" dirty="0"/>
              <a:t>gave Himself </a:t>
            </a:r>
            <a:r>
              <a:rPr lang="en-US" sz="3200" dirty="0">
                <a:latin typeface="Aharoni" pitchFamily="2" charset="-79"/>
                <a:cs typeface="Aharoni" pitchFamily="2" charset="-79"/>
              </a:rPr>
              <a:t>a ransom for all</a:t>
            </a:r>
            <a:r>
              <a:rPr lang="en-US" sz="3200" dirty="0"/>
              <a:t>, to be testified in due </a:t>
            </a:r>
            <a:r>
              <a:rPr lang="en-US" sz="3200" dirty="0" smtClean="0"/>
              <a:t>time”  (1 Tim. </a:t>
            </a:r>
            <a:r>
              <a:rPr lang="en-US" sz="3200" smtClean="0"/>
              <a:t>2:5</a:t>
            </a:r>
            <a:r>
              <a:rPr lang="en-US" sz="3200" dirty="0" smtClean="0"/>
              <a:t>, 6)</a:t>
            </a:r>
          </a:p>
          <a:p>
            <a:r>
              <a:rPr lang="en-US" sz="3200" dirty="0" smtClean="0"/>
              <a:t>“…we </a:t>
            </a:r>
            <a:r>
              <a:rPr lang="en-US" sz="3200" dirty="0"/>
              <a:t>trust in the living God, who is the Savior of </a:t>
            </a:r>
            <a:r>
              <a:rPr lang="en-US" sz="3200" dirty="0">
                <a:latin typeface="Aharoni" pitchFamily="2" charset="-79"/>
                <a:cs typeface="Aharoni" pitchFamily="2" charset="-79"/>
              </a:rPr>
              <a:t>all men</a:t>
            </a:r>
            <a:r>
              <a:rPr lang="en-US" sz="3200" dirty="0"/>
              <a:t>, especially of those who </a:t>
            </a:r>
            <a:r>
              <a:rPr lang="en-US" sz="3200" dirty="0" smtClean="0"/>
              <a:t>believe” </a:t>
            </a:r>
            <a:br>
              <a:rPr lang="en-US" sz="3200" dirty="0" smtClean="0"/>
            </a:br>
            <a:r>
              <a:rPr lang="en-US" sz="3200" dirty="0" smtClean="0"/>
              <a:t>(1 Tim. 4:10)</a:t>
            </a:r>
          </a:p>
        </p:txBody>
      </p:sp>
      <p:sp>
        <p:nvSpPr>
          <p:cNvPr id="4" name="TextBox 3"/>
          <p:cNvSpPr txBox="1"/>
          <p:nvPr/>
        </p:nvSpPr>
        <p:spPr>
          <a:xfrm>
            <a:off x="609599" y="5638800"/>
            <a:ext cx="8001001" cy="120032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400" i="1" dirty="0" smtClean="0"/>
              <a:t>“</a:t>
            </a:r>
            <a:r>
              <a:rPr lang="en-US" sz="2400" i="1" dirty="0"/>
              <a:t>nor do I think we can preach the gospel unless we base it upon the </a:t>
            </a:r>
            <a:r>
              <a:rPr lang="en-US" sz="2400" i="1" dirty="0">
                <a:solidFill>
                  <a:schemeClr val="tx2"/>
                </a:solidFill>
              </a:rPr>
              <a:t>special and particular redemption of His elect and chosen people </a:t>
            </a:r>
            <a:r>
              <a:rPr lang="en-US" sz="2400" i="1" dirty="0"/>
              <a:t>which Christ wrought out upon the cross</a:t>
            </a:r>
            <a:r>
              <a:rPr lang="en-US" sz="2400" i="1" dirty="0" smtClean="0"/>
              <a:t>” (C. H. Spurgeon)</a:t>
            </a:r>
            <a:endParaRPr lang="en-US" sz="2400" dirty="0"/>
          </a:p>
        </p:txBody>
      </p:sp>
    </p:spTree>
    <p:extLst>
      <p:ext uri="{BB962C8B-B14F-4D97-AF65-F5344CB8AC3E}">
        <p14:creationId xmlns:p14="http://schemas.microsoft.com/office/powerpoint/2010/main" val="104580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ross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cross2</Template>
  <TotalTime>6101</TotalTime>
  <Words>1955</Words>
  <Application>Microsoft Office PowerPoint</Application>
  <PresentationFormat>On-screen Show (4:3)</PresentationFormat>
  <Paragraphs>124</Paragraphs>
  <Slides>23</Slides>
  <Notes>8</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Eras Demi ITC</vt:lpstr>
      <vt:lpstr>Arial Narrow</vt:lpstr>
      <vt:lpstr>Calibri</vt:lpstr>
      <vt:lpstr>Corbel</vt:lpstr>
      <vt:lpstr>Arial Black</vt:lpstr>
      <vt:lpstr>Maiandra GD</vt:lpstr>
      <vt:lpstr>Aharoni</vt:lpstr>
      <vt:lpstr>cross2</vt:lpstr>
      <vt:lpstr>Horizon</vt:lpstr>
      <vt:lpstr>“The Grace Of God”</vt:lpstr>
      <vt:lpstr>Some Believe It Is In Calvinism</vt:lpstr>
      <vt:lpstr>C. H. Spurgeon</vt:lpstr>
      <vt:lpstr>Then James Did not Preach The gospel!</vt:lpstr>
      <vt:lpstr>Then Paul Did not Preach The gospel!</vt:lpstr>
      <vt:lpstr>Then Jude Did Not Preach The Gospel!</vt:lpstr>
      <vt:lpstr>But God’s chosen people are Those who will answer the gospel call</vt:lpstr>
      <vt:lpstr>Then Peter and John Did Not Preach The Gospel!</vt:lpstr>
      <vt:lpstr>Then Paul Did Not Preach The Gospel!</vt:lpstr>
      <vt:lpstr>What is The Grace of God?</vt:lpstr>
      <vt:lpstr>We Want To Know About The True Grace of God</vt:lpstr>
      <vt:lpstr>Where Is The Grace of God Found?</vt:lpstr>
      <vt:lpstr>THE GOSPEL!</vt:lpstr>
      <vt:lpstr>Grace &amp; Gospel Connection</vt:lpstr>
      <vt:lpstr>Grace &amp; Gospel Connection</vt:lpstr>
      <vt:lpstr>The Only Way To really Know The Grace of God Is Through The Gospel</vt:lpstr>
      <vt:lpstr>PowerPoint Presentation</vt:lpstr>
      <vt:lpstr>PowerPoint Presentation</vt:lpstr>
      <vt:lpstr>“Gospel”</vt:lpstr>
      <vt:lpstr>“Gospel”</vt:lpstr>
      <vt:lpstr>In Short: The Grace of God is the Gospel!</vt:lpstr>
      <vt:lpstr>If you have not Obeyed the gospel, You Can Be Baptized Into His Grace Today!</vt:lpstr>
      <vt:lpstr>Romans 6:3</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Grace Of God”</dc:title>
  <dc:creator>Steven J. Wallace</dc:creator>
  <cp:lastModifiedBy>Steven J. Wallace</cp:lastModifiedBy>
  <cp:revision>88</cp:revision>
  <cp:lastPrinted>2013-10-03T21:29:02Z</cp:lastPrinted>
  <dcterms:created xsi:type="dcterms:W3CDTF">2012-11-15T21:44:46Z</dcterms:created>
  <dcterms:modified xsi:type="dcterms:W3CDTF">2013-10-10T02:35:53Z</dcterms:modified>
</cp:coreProperties>
</file>